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58" r:id="rId4"/>
    <p:sldId id="259" r:id="rId5"/>
    <p:sldId id="903" r:id="rId6"/>
    <p:sldId id="851" r:id="rId7"/>
    <p:sldId id="814" r:id="rId8"/>
    <p:sldId id="844" r:id="rId9"/>
    <p:sldId id="878" r:id="rId10"/>
    <p:sldId id="879" r:id="rId11"/>
    <p:sldId id="866" r:id="rId12"/>
    <p:sldId id="868" r:id="rId13"/>
    <p:sldId id="898" r:id="rId14"/>
    <p:sldId id="899" r:id="rId15"/>
    <p:sldId id="861" r:id="rId16"/>
    <p:sldId id="869" r:id="rId17"/>
    <p:sldId id="870" r:id="rId18"/>
    <p:sldId id="871" r:id="rId19"/>
    <p:sldId id="862" r:id="rId20"/>
    <p:sldId id="867" r:id="rId21"/>
    <p:sldId id="877" r:id="rId22"/>
    <p:sldId id="884" r:id="rId23"/>
    <p:sldId id="901" r:id="rId24"/>
    <p:sldId id="880" r:id="rId25"/>
    <p:sldId id="902" r:id="rId26"/>
    <p:sldId id="7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852D93-2C7A-314F-BCA1-F44475FDC151}" type="datetimeFigureOut">
              <a:rPr lang="en-US" smtClean="0"/>
              <a:t>4/30/25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0F5CB-D1B8-094A-9D5A-D1940C6C17B2}" type="slidenum">
              <a:rPr lang="en-US" smtClean="0"/>
              <a:t>‹#›</a:t>
            </a:fld>
            <a:endParaRPr lang="en-US"/>
          </a:p>
        </p:txBody>
      </p:sp>
    </p:spTree>
    <p:extLst>
      <p:ext uri="{BB962C8B-B14F-4D97-AF65-F5344CB8AC3E}">
        <p14:creationId xmlns:p14="http://schemas.microsoft.com/office/powerpoint/2010/main" val="476244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accept completely that steel production using coke in blast furnaces pollutes, so I that is a given.</a:t>
            </a:r>
          </a:p>
        </p:txBody>
      </p:sp>
      <p:sp>
        <p:nvSpPr>
          <p:cNvPr id="4" name="Slide Number Placeholder 3"/>
          <p:cNvSpPr>
            <a:spLocks noGrp="1"/>
          </p:cNvSpPr>
          <p:nvPr>
            <p:ph type="sldNum" sz="quarter" idx="5"/>
          </p:nvPr>
        </p:nvSpPr>
        <p:spPr/>
        <p:txBody>
          <a:bodyPr/>
          <a:lstStyle/>
          <a:p>
            <a:fld id="{0340F5CB-D1B8-094A-9D5A-D1940C6C17B2}" type="slidenum">
              <a:rPr lang="en-US" smtClean="0"/>
              <a:t>1</a:t>
            </a:fld>
            <a:endParaRPr lang="en-US"/>
          </a:p>
        </p:txBody>
      </p:sp>
    </p:spTree>
    <p:extLst>
      <p:ext uri="{BB962C8B-B14F-4D97-AF65-F5344CB8AC3E}">
        <p14:creationId xmlns:p14="http://schemas.microsoft.com/office/powerpoint/2010/main" val="495895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so much in life now relies on steel, without which the quality of life and the population that can be supported would be greatly diminished. Every person in the UK accounts for 16 </a:t>
            </a:r>
            <a:r>
              <a:rPr lang="en-US" dirty="0" err="1"/>
              <a:t>tonnes</a:t>
            </a:r>
            <a:r>
              <a:rPr lang="en-US" dirty="0"/>
              <a:t> of steel during their lifetime, three times the global average. </a:t>
            </a:r>
          </a:p>
        </p:txBody>
      </p:sp>
      <p:sp>
        <p:nvSpPr>
          <p:cNvPr id="4" name="Slide Number Placeholder 3"/>
          <p:cNvSpPr>
            <a:spLocks noGrp="1"/>
          </p:cNvSpPr>
          <p:nvPr>
            <p:ph type="sldNum" sz="quarter" idx="5"/>
          </p:nvPr>
        </p:nvSpPr>
        <p:spPr/>
        <p:txBody>
          <a:bodyPr/>
          <a:lstStyle/>
          <a:p>
            <a:fld id="{0340F5CB-D1B8-094A-9D5A-D1940C6C17B2}" type="slidenum">
              <a:rPr lang="en-US" smtClean="0"/>
              <a:t>2</a:t>
            </a:fld>
            <a:endParaRPr lang="en-US"/>
          </a:p>
        </p:txBody>
      </p:sp>
    </p:spTree>
    <p:extLst>
      <p:ext uri="{BB962C8B-B14F-4D97-AF65-F5344CB8AC3E}">
        <p14:creationId xmlns:p14="http://schemas.microsoft.com/office/powerpoint/2010/main" val="279892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companies producing from ore at 74% capacity, manufacturing suffers in uncertain environment so demand may decline, need to see a movement that is greater than normal noise.</a:t>
            </a:r>
          </a:p>
        </p:txBody>
      </p:sp>
      <p:sp>
        <p:nvSpPr>
          <p:cNvPr id="4" name="Slide Number Placeholder 3"/>
          <p:cNvSpPr>
            <a:spLocks noGrp="1"/>
          </p:cNvSpPr>
          <p:nvPr>
            <p:ph type="sldNum" sz="quarter" idx="5"/>
          </p:nvPr>
        </p:nvSpPr>
        <p:spPr/>
        <p:txBody>
          <a:bodyPr/>
          <a:lstStyle/>
          <a:p>
            <a:fld id="{0340F5CB-D1B8-094A-9D5A-D1940C6C17B2}" type="slidenum">
              <a:rPr lang="en-US" smtClean="0"/>
              <a:t>25</a:t>
            </a:fld>
            <a:endParaRPr lang="en-US"/>
          </a:p>
        </p:txBody>
      </p:sp>
    </p:spTree>
    <p:extLst>
      <p:ext uri="{BB962C8B-B14F-4D97-AF65-F5344CB8AC3E}">
        <p14:creationId xmlns:p14="http://schemas.microsoft.com/office/powerpoint/2010/main" val="1275671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0F0EAA-AF8F-7944-A1F7-CCCD5B9A1A3D}" type="slidenum">
              <a:rPr lang="en-US" smtClean="0"/>
              <a:t>26</a:t>
            </a:fld>
            <a:endParaRPr lang="en-US"/>
          </a:p>
        </p:txBody>
      </p:sp>
    </p:spTree>
    <p:extLst>
      <p:ext uri="{BB962C8B-B14F-4D97-AF65-F5344CB8AC3E}">
        <p14:creationId xmlns:p14="http://schemas.microsoft.com/office/powerpoint/2010/main" val="1940653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BDA72-C599-2A90-77C6-85C5D3A567C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F235D95-DD0A-1E9D-BBE8-89E47F774F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EF43F10-D35A-C2DA-5652-1C4B1CA2C1DD}"/>
              </a:ext>
            </a:extLst>
          </p:cNvPr>
          <p:cNvSpPr>
            <a:spLocks noGrp="1"/>
          </p:cNvSpPr>
          <p:nvPr>
            <p:ph type="dt" sz="half" idx="10"/>
          </p:nvPr>
        </p:nvSpPr>
        <p:spPr/>
        <p:txBody>
          <a:bodyPr/>
          <a:lstStyle/>
          <a:p>
            <a:fld id="{4B8A1534-036E-0F47-A5F1-4682DDBD9E9E}" type="datetimeFigureOut">
              <a:rPr lang="en-US" smtClean="0"/>
              <a:t>4/30/25</a:t>
            </a:fld>
            <a:endParaRPr lang="en-US"/>
          </a:p>
        </p:txBody>
      </p:sp>
      <p:sp>
        <p:nvSpPr>
          <p:cNvPr id="5" name="Footer Placeholder 4">
            <a:extLst>
              <a:ext uri="{FF2B5EF4-FFF2-40B4-BE49-F238E27FC236}">
                <a16:creationId xmlns:a16="http://schemas.microsoft.com/office/drawing/2014/main" id="{3A544929-2607-1705-381E-24CE217936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83FA1-FC43-E055-3CB5-4AD8DCF77CCC}"/>
              </a:ext>
            </a:extLst>
          </p:cNvPr>
          <p:cNvSpPr>
            <a:spLocks noGrp="1"/>
          </p:cNvSpPr>
          <p:nvPr>
            <p:ph type="sldNum" sz="quarter" idx="12"/>
          </p:nvPr>
        </p:nvSpPr>
        <p:spPr/>
        <p:txBody>
          <a:bodyPr/>
          <a:lstStyle/>
          <a:p>
            <a:fld id="{EF214E5C-10C2-B54E-888A-4B822F0E6164}" type="slidenum">
              <a:rPr lang="en-US" smtClean="0"/>
              <a:t>‹#›</a:t>
            </a:fld>
            <a:endParaRPr lang="en-US"/>
          </a:p>
        </p:txBody>
      </p:sp>
    </p:spTree>
    <p:extLst>
      <p:ext uri="{BB962C8B-B14F-4D97-AF65-F5344CB8AC3E}">
        <p14:creationId xmlns:p14="http://schemas.microsoft.com/office/powerpoint/2010/main" val="216168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DCEA5-56B1-CD8B-977F-66D6C020DD9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0537F5B-73CA-BB23-94A6-EC6FA2A19A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0DF930B-6EAB-7291-2BEC-90416CDD496C}"/>
              </a:ext>
            </a:extLst>
          </p:cNvPr>
          <p:cNvSpPr>
            <a:spLocks noGrp="1"/>
          </p:cNvSpPr>
          <p:nvPr>
            <p:ph type="dt" sz="half" idx="10"/>
          </p:nvPr>
        </p:nvSpPr>
        <p:spPr/>
        <p:txBody>
          <a:bodyPr/>
          <a:lstStyle/>
          <a:p>
            <a:fld id="{4B8A1534-036E-0F47-A5F1-4682DDBD9E9E}" type="datetimeFigureOut">
              <a:rPr lang="en-US" smtClean="0"/>
              <a:t>4/30/25</a:t>
            </a:fld>
            <a:endParaRPr lang="en-US"/>
          </a:p>
        </p:txBody>
      </p:sp>
      <p:sp>
        <p:nvSpPr>
          <p:cNvPr id="5" name="Footer Placeholder 4">
            <a:extLst>
              <a:ext uri="{FF2B5EF4-FFF2-40B4-BE49-F238E27FC236}">
                <a16:creationId xmlns:a16="http://schemas.microsoft.com/office/drawing/2014/main" id="{F0FD4411-6F5B-8DF2-5B8F-1FD6DE1ADA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D6058-48E2-B7BE-D4F7-8366948D7507}"/>
              </a:ext>
            </a:extLst>
          </p:cNvPr>
          <p:cNvSpPr>
            <a:spLocks noGrp="1"/>
          </p:cNvSpPr>
          <p:nvPr>
            <p:ph type="sldNum" sz="quarter" idx="12"/>
          </p:nvPr>
        </p:nvSpPr>
        <p:spPr/>
        <p:txBody>
          <a:bodyPr/>
          <a:lstStyle/>
          <a:p>
            <a:fld id="{EF214E5C-10C2-B54E-888A-4B822F0E6164}" type="slidenum">
              <a:rPr lang="en-US" smtClean="0"/>
              <a:t>‹#›</a:t>
            </a:fld>
            <a:endParaRPr lang="en-US"/>
          </a:p>
        </p:txBody>
      </p:sp>
    </p:spTree>
    <p:extLst>
      <p:ext uri="{BB962C8B-B14F-4D97-AF65-F5344CB8AC3E}">
        <p14:creationId xmlns:p14="http://schemas.microsoft.com/office/powerpoint/2010/main" val="1585781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4574D7-7146-6610-4C48-D638FE7941E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2BB5002-AB26-20FC-A8DD-6DF904C61D2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650F615-9949-CD5F-59D9-F7FF3D7F3934}"/>
              </a:ext>
            </a:extLst>
          </p:cNvPr>
          <p:cNvSpPr>
            <a:spLocks noGrp="1"/>
          </p:cNvSpPr>
          <p:nvPr>
            <p:ph type="dt" sz="half" idx="10"/>
          </p:nvPr>
        </p:nvSpPr>
        <p:spPr/>
        <p:txBody>
          <a:bodyPr/>
          <a:lstStyle/>
          <a:p>
            <a:fld id="{4B8A1534-036E-0F47-A5F1-4682DDBD9E9E}" type="datetimeFigureOut">
              <a:rPr lang="en-US" smtClean="0"/>
              <a:t>4/30/25</a:t>
            </a:fld>
            <a:endParaRPr lang="en-US"/>
          </a:p>
        </p:txBody>
      </p:sp>
      <p:sp>
        <p:nvSpPr>
          <p:cNvPr id="5" name="Footer Placeholder 4">
            <a:extLst>
              <a:ext uri="{FF2B5EF4-FFF2-40B4-BE49-F238E27FC236}">
                <a16:creationId xmlns:a16="http://schemas.microsoft.com/office/drawing/2014/main" id="{54569251-4714-89E5-9D21-8F44A9FD05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CEE014-A0EF-EE1C-CBC3-F94917D0F8A1}"/>
              </a:ext>
            </a:extLst>
          </p:cNvPr>
          <p:cNvSpPr>
            <a:spLocks noGrp="1"/>
          </p:cNvSpPr>
          <p:nvPr>
            <p:ph type="sldNum" sz="quarter" idx="12"/>
          </p:nvPr>
        </p:nvSpPr>
        <p:spPr/>
        <p:txBody>
          <a:bodyPr/>
          <a:lstStyle/>
          <a:p>
            <a:fld id="{EF214E5C-10C2-B54E-888A-4B822F0E6164}" type="slidenum">
              <a:rPr lang="en-US" smtClean="0"/>
              <a:t>‹#›</a:t>
            </a:fld>
            <a:endParaRPr lang="en-US"/>
          </a:p>
        </p:txBody>
      </p:sp>
    </p:spTree>
    <p:extLst>
      <p:ext uri="{BB962C8B-B14F-4D97-AF65-F5344CB8AC3E}">
        <p14:creationId xmlns:p14="http://schemas.microsoft.com/office/powerpoint/2010/main" val="342827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D9D92-8105-2E13-E0A5-911CB699BE8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E281412-FA2D-56B8-E190-732533A0E5E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8BB52D-41C0-D60F-6165-43FEEFDDEFDE}"/>
              </a:ext>
            </a:extLst>
          </p:cNvPr>
          <p:cNvSpPr>
            <a:spLocks noGrp="1"/>
          </p:cNvSpPr>
          <p:nvPr>
            <p:ph type="dt" sz="half" idx="10"/>
          </p:nvPr>
        </p:nvSpPr>
        <p:spPr/>
        <p:txBody>
          <a:bodyPr/>
          <a:lstStyle/>
          <a:p>
            <a:fld id="{4B8A1534-036E-0F47-A5F1-4682DDBD9E9E}" type="datetimeFigureOut">
              <a:rPr lang="en-US" smtClean="0"/>
              <a:t>4/30/25</a:t>
            </a:fld>
            <a:endParaRPr lang="en-US"/>
          </a:p>
        </p:txBody>
      </p:sp>
      <p:sp>
        <p:nvSpPr>
          <p:cNvPr id="5" name="Footer Placeholder 4">
            <a:extLst>
              <a:ext uri="{FF2B5EF4-FFF2-40B4-BE49-F238E27FC236}">
                <a16:creationId xmlns:a16="http://schemas.microsoft.com/office/drawing/2014/main" id="{23E1B404-CA25-1D78-5493-97B118724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F29933-4340-04E2-799F-A4202373BD0F}"/>
              </a:ext>
            </a:extLst>
          </p:cNvPr>
          <p:cNvSpPr>
            <a:spLocks noGrp="1"/>
          </p:cNvSpPr>
          <p:nvPr>
            <p:ph type="sldNum" sz="quarter" idx="12"/>
          </p:nvPr>
        </p:nvSpPr>
        <p:spPr/>
        <p:txBody>
          <a:bodyPr/>
          <a:lstStyle/>
          <a:p>
            <a:fld id="{EF214E5C-10C2-B54E-888A-4B822F0E6164}" type="slidenum">
              <a:rPr lang="en-US" smtClean="0"/>
              <a:t>‹#›</a:t>
            </a:fld>
            <a:endParaRPr lang="en-US"/>
          </a:p>
        </p:txBody>
      </p:sp>
    </p:spTree>
    <p:extLst>
      <p:ext uri="{BB962C8B-B14F-4D97-AF65-F5344CB8AC3E}">
        <p14:creationId xmlns:p14="http://schemas.microsoft.com/office/powerpoint/2010/main" val="933143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EC3C3-1EC3-0988-9428-71F053BE5B1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5CADEDC-48CD-19A7-9534-F2BF0AAB58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6826826-36ED-99A9-E417-A86C0BB1CF27}"/>
              </a:ext>
            </a:extLst>
          </p:cNvPr>
          <p:cNvSpPr>
            <a:spLocks noGrp="1"/>
          </p:cNvSpPr>
          <p:nvPr>
            <p:ph type="dt" sz="half" idx="10"/>
          </p:nvPr>
        </p:nvSpPr>
        <p:spPr/>
        <p:txBody>
          <a:bodyPr/>
          <a:lstStyle/>
          <a:p>
            <a:fld id="{4B8A1534-036E-0F47-A5F1-4682DDBD9E9E}" type="datetimeFigureOut">
              <a:rPr lang="en-US" smtClean="0"/>
              <a:t>4/30/25</a:t>
            </a:fld>
            <a:endParaRPr lang="en-US"/>
          </a:p>
        </p:txBody>
      </p:sp>
      <p:sp>
        <p:nvSpPr>
          <p:cNvPr id="5" name="Footer Placeholder 4">
            <a:extLst>
              <a:ext uri="{FF2B5EF4-FFF2-40B4-BE49-F238E27FC236}">
                <a16:creationId xmlns:a16="http://schemas.microsoft.com/office/drawing/2014/main" id="{C6FA5214-2463-A0FB-2EBE-2B24B031C3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1AC74F-9BB3-0207-3BE4-EFA65B726A85}"/>
              </a:ext>
            </a:extLst>
          </p:cNvPr>
          <p:cNvSpPr>
            <a:spLocks noGrp="1"/>
          </p:cNvSpPr>
          <p:nvPr>
            <p:ph type="sldNum" sz="quarter" idx="12"/>
          </p:nvPr>
        </p:nvSpPr>
        <p:spPr/>
        <p:txBody>
          <a:bodyPr/>
          <a:lstStyle/>
          <a:p>
            <a:fld id="{EF214E5C-10C2-B54E-888A-4B822F0E6164}" type="slidenum">
              <a:rPr lang="en-US" smtClean="0"/>
              <a:t>‹#›</a:t>
            </a:fld>
            <a:endParaRPr lang="en-US"/>
          </a:p>
        </p:txBody>
      </p:sp>
    </p:spTree>
    <p:extLst>
      <p:ext uri="{BB962C8B-B14F-4D97-AF65-F5344CB8AC3E}">
        <p14:creationId xmlns:p14="http://schemas.microsoft.com/office/powerpoint/2010/main" val="703901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26431-0185-B985-BDE6-FFC0D302A45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CE6D23B-2589-4DBA-C4A5-919154B0786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C473C84-9DD5-A7BB-AEAF-C0E8ED37A8E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28A6CC7-69BC-1E27-7BF4-64E9838A7121}"/>
              </a:ext>
            </a:extLst>
          </p:cNvPr>
          <p:cNvSpPr>
            <a:spLocks noGrp="1"/>
          </p:cNvSpPr>
          <p:nvPr>
            <p:ph type="dt" sz="half" idx="10"/>
          </p:nvPr>
        </p:nvSpPr>
        <p:spPr/>
        <p:txBody>
          <a:bodyPr/>
          <a:lstStyle/>
          <a:p>
            <a:fld id="{4B8A1534-036E-0F47-A5F1-4682DDBD9E9E}" type="datetimeFigureOut">
              <a:rPr lang="en-US" smtClean="0"/>
              <a:t>4/30/25</a:t>
            </a:fld>
            <a:endParaRPr lang="en-US"/>
          </a:p>
        </p:txBody>
      </p:sp>
      <p:sp>
        <p:nvSpPr>
          <p:cNvPr id="6" name="Footer Placeholder 5">
            <a:extLst>
              <a:ext uri="{FF2B5EF4-FFF2-40B4-BE49-F238E27FC236}">
                <a16:creationId xmlns:a16="http://schemas.microsoft.com/office/drawing/2014/main" id="{25761FD3-7EA1-53A2-C91D-87343B2F60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EBFD4E-B8A3-84F3-2BA0-B6734A037DB1}"/>
              </a:ext>
            </a:extLst>
          </p:cNvPr>
          <p:cNvSpPr>
            <a:spLocks noGrp="1"/>
          </p:cNvSpPr>
          <p:nvPr>
            <p:ph type="sldNum" sz="quarter" idx="12"/>
          </p:nvPr>
        </p:nvSpPr>
        <p:spPr/>
        <p:txBody>
          <a:bodyPr/>
          <a:lstStyle/>
          <a:p>
            <a:fld id="{EF214E5C-10C2-B54E-888A-4B822F0E6164}" type="slidenum">
              <a:rPr lang="en-US" smtClean="0"/>
              <a:t>‹#›</a:t>
            </a:fld>
            <a:endParaRPr lang="en-US"/>
          </a:p>
        </p:txBody>
      </p:sp>
    </p:spTree>
    <p:extLst>
      <p:ext uri="{BB962C8B-B14F-4D97-AF65-F5344CB8AC3E}">
        <p14:creationId xmlns:p14="http://schemas.microsoft.com/office/powerpoint/2010/main" val="2135381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8C3AE-DAEC-14E9-D13D-3A24DFBEEEA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C367453-27E7-AD9C-E993-7FFF179BE8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550CBE3-44EC-A96B-F353-D07FFA3732E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CD5D703-A383-4B87-09D6-AC50D43ACB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C1AD08D-D4EB-3FF8-21AB-4CDE3A82088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AFFE257-FF31-7810-9C49-8F200F58448D}"/>
              </a:ext>
            </a:extLst>
          </p:cNvPr>
          <p:cNvSpPr>
            <a:spLocks noGrp="1"/>
          </p:cNvSpPr>
          <p:nvPr>
            <p:ph type="dt" sz="half" idx="10"/>
          </p:nvPr>
        </p:nvSpPr>
        <p:spPr/>
        <p:txBody>
          <a:bodyPr/>
          <a:lstStyle/>
          <a:p>
            <a:fld id="{4B8A1534-036E-0F47-A5F1-4682DDBD9E9E}" type="datetimeFigureOut">
              <a:rPr lang="en-US" smtClean="0"/>
              <a:t>4/30/25</a:t>
            </a:fld>
            <a:endParaRPr lang="en-US"/>
          </a:p>
        </p:txBody>
      </p:sp>
      <p:sp>
        <p:nvSpPr>
          <p:cNvPr id="8" name="Footer Placeholder 7">
            <a:extLst>
              <a:ext uri="{FF2B5EF4-FFF2-40B4-BE49-F238E27FC236}">
                <a16:creationId xmlns:a16="http://schemas.microsoft.com/office/drawing/2014/main" id="{7A885316-C2F1-131A-0ACB-67B7B9751E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7A2E9B-DDAC-B448-1856-B30C02184043}"/>
              </a:ext>
            </a:extLst>
          </p:cNvPr>
          <p:cNvSpPr>
            <a:spLocks noGrp="1"/>
          </p:cNvSpPr>
          <p:nvPr>
            <p:ph type="sldNum" sz="quarter" idx="12"/>
          </p:nvPr>
        </p:nvSpPr>
        <p:spPr/>
        <p:txBody>
          <a:bodyPr/>
          <a:lstStyle/>
          <a:p>
            <a:fld id="{EF214E5C-10C2-B54E-888A-4B822F0E6164}" type="slidenum">
              <a:rPr lang="en-US" smtClean="0"/>
              <a:t>‹#›</a:t>
            </a:fld>
            <a:endParaRPr lang="en-US"/>
          </a:p>
        </p:txBody>
      </p:sp>
    </p:spTree>
    <p:extLst>
      <p:ext uri="{BB962C8B-B14F-4D97-AF65-F5344CB8AC3E}">
        <p14:creationId xmlns:p14="http://schemas.microsoft.com/office/powerpoint/2010/main" val="1018993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42DE1-15B4-1B08-BD72-4CE01D1D716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FB20730-A8AF-1509-E983-5174BD3E052D}"/>
              </a:ext>
            </a:extLst>
          </p:cNvPr>
          <p:cNvSpPr>
            <a:spLocks noGrp="1"/>
          </p:cNvSpPr>
          <p:nvPr>
            <p:ph type="dt" sz="half" idx="10"/>
          </p:nvPr>
        </p:nvSpPr>
        <p:spPr/>
        <p:txBody>
          <a:bodyPr/>
          <a:lstStyle/>
          <a:p>
            <a:fld id="{4B8A1534-036E-0F47-A5F1-4682DDBD9E9E}" type="datetimeFigureOut">
              <a:rPr lang="en-US" smtClean="0"/>
              <a:t>4/30/25</a:t>
            </a:fld>
            <a:endParaRPr lang="en-US"/>
          </a:p>
        </p:txBody>
      </p:sp>
      <p:sp>
        <p:nvSpPr>
          <p:cNvPr id="4" name="Footer Placeholder 3">
            <a:extLst>
              <a:ext uri="{FF2B5EF4-FFF2-40B4-BE49-F238E27FC236}">
                <a16:creationId xmlns:a16="http://schemas.microsoft.com/office/drawing/2014/main" id="{6F9A834E-E9C7-82E4-5575-FDEEF484CB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9DA630-3BA3-6102-DBE2-20B6B016B9DB}"/>
              </a:ext>
            </a:extLst>
          </p:cNvPr>
          <p:cNvSpPr>
            <a:spLocks noGrp="1"/>
          </p:cNvSpPr>
          <p:nvPr>
            <p:ph type="sldNum" sz="quarter" idx="12"/>
          </p:nvPr>
        </p:nvSpPr>
        <p:spPr/>
        <p:txBody>
          <a:bodyPr/>
          <a:lstStyle/>
          <a:p>
            <a:fld id="{EF214E5C-10C2-B54E-888A-4B822F0E6164}" type="slidenum">
              <a:rPr lang="en-US" smtClean="0"/>
              <a:t>‹#›</a:t>
            </a:fld>
            <a:endParaRPr lang="en-US"/>
          </a:p>
        </p:txBody>
      </p:sp>
    </p:spTree>
    <p:extLst>
      <p:ext uri="{BB962C8B-B14F-4D97-AF65-F5344CB8AC3E}">
        <p14:creationId xmlns:p14="http://schemas.microsoft.com/office/powerpoint/2010/main" val="2906382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DF2459-6BA0-F056-E162-345A3AA7E760}"/>
              </a:ext>
            </a:extLst>
          </p:cNvPr>
          <p:cNvSpPr>
            <a:spLocks noGrp="1"/>
          </p:cNvSpPr>
          <p:nvPr>
            <p:ph type="dt" sz="half" idx="10"/>
          </p:nvPr>
        </p:nvSpPr>
        <p:spPr/>
        <p:txBody>
          <a:bodyPr/>
          <a:lstStyle/>
          <a:p>
            <a:fld id="{4B8A1534-036E-0F47-A5F1-4682DDBD9E9E}" type="datetimeFigureOut">
              <a:rPr lang="en-US" smtClean="0"/>
              <a:t>4/30/25</a:t>
            </a:fld>
            <a:endParaRPr lang="en-US"/>
          </a:p>
        </p:txBody>
      </p:sp>
      <p:sp>
        <p:nvSpPr>
          <p:cNvPr id="3" name="Footer Placeholder 2">
            <a:extLst>
              <a:ext uri="{FF2B5EF4-FFF2-40B4-BE49-F238E27FC236}">
                <a16:creationId xmlns:a16="http://schemas.microsoft.com/office/drawing/2014/main" id="{2378CE90-10EF-7699-C872-EDFC36196C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DD5A86-91D3-E32E-1B89-BF6DD6CE435C}"/>
              </a:ext>
            </a:extLst>
          </p:cNvPr>
          <p:cNvSpPr>
            <a:spLocks noGrp="1"/>
          </p:cNvSpPr>
          <p:nvPr>
            <p:ph type="sldNum" sz="quarter" idx="12"/>
          </p:nvPr>
        </p:nvSpPr>
        <p:spPr/>
        <p:txBody>
          <a:bodyPr/>
          <a:lstStyle/>
          <a:p>
            <a:fld id="{EF214E5C-10C2-B54E-888A-4B822F0E6164}" type="slidenum">
              <a:rPr lang="en-US" smtClean="0"/>
              <a:t>‹#›</a:t>
            </a:fld>
            <a:endParaRPr lang="en-US"/>
          </a:p>
        </p:txBody>
      </p:sp>
    </p:spTree>
    <p:extLst>
      <p:ext uri="{BB962C8B-B14F-4D97-AF65-F5344CB8AC3E}">
        <p14:creationId xmlns:p14="http://schemas.microsoft.com/office/powerpoint/2010/main" val="1049944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4D03C-DF5E-2CD3-9191-80F29D035B3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6E93FE0-996C-EDEE-CF15-6FD314F314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F3FC111-D7C3-4862-40E1-D3D45368D9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A9DCA2A-97A5-0E23-F027-963A0554EFD3}"/>
              </a:ext>
            </a:extLst>
          </p:cNvPr>
          <p:cNvSpPr>
            <a:spLocks noGrp="1"/>
          </p:cNvSpPr>
          <p:nvPr>
            <p:ph type="dt" sz="half" idx="10"/>
          </p:nvPr>
        </p:nvSpPr>
        <p:spPr/>
        <p:txBody>
          <a:bodyPr/>
          <a:lstStyle/>
          <a:p>
            <a:fld id="{4B8A1534-036E-0F47-A5F1-4682DDBD9E9E}" type="datetimeFigureOut">
              <a:rPr lang="en-US" smtClean="0"/>
              <a:t>4/30/25</a:t>
            </a:fld>
            <a:endParaRPr lang="en-US"/>
          </a:p>
        </p:txBody>
      </p:sp>
      <p:sp>
        <p:nvSpPr>
          <p:cNvPr id="6" name="Footer Placeholder 5">
            <a:extLst>
              <a:ext uri="{FF2B5EF4-FFF2-40B4-BE49-F238E27FC236}">
                <a16:creationId xmlns:a16="http://schemas.microsoft.com/office/drawing/2014/main" id="{CC576F60-2EA7-10AC-C1EA-BDCE0B7A3F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95C7B0-3EE6-3807-9B52-0DF272F023AB}"/>
              </a:ext>
            </a:extLst>
          </p:cNvPr>
          <p:cNvSpPr>
            <a:spLocks noGrp="1"/>
          </p:cNvSpPr>
          <p:nvPr>
            <p:ph type="sldNum" sz="quarter" idx="12"/>
          </p:nvPr>
        </p:nvSpPr>
        <p:spPr/>
        <p:txBody>
          <a:bodyPr/>
          <a:lstStyle/>
          <a:p>
            <a:fld id="{EF214E5C-10C2-B54E-888A-4B822F0E6164}" type="slidenum">
              <a:rPr lang="en-US" smtClean="0"/>
              <a:t>‹#›</a:t>
            </a:fld>
            <a:endParaRPr lang="en-US"/>
          </a:p>
        </p:txBody>
      </p:sp>
    </p:spTree>
    <p:extLst>
      <p:ext uri="{BB962C8B-B14F-4D97-AF65-F5344CB8AC3E}">
        <p14:creationId xmlns:p14="http://schemas.microsoft.com/office/powerpoint/2010/main" val="570618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978E4-C4DE-407C-A284-E35CAE56807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76C62CA-42E8-EACE-5549-D3E6BFF75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C689B9-1750-0EC0-6709-3977C440F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3F65934-A0A2-89E7-9140-610C334E7B19}"/>
              </a:ext>
            </a:extLst>
          </p:cNvPr>
          <p:cNvSpPr>
            <a:spLocks noGrp="1"/>
          </p:cNvSpPr>
          <p:nvPr>
            <p:ph type="dt" sz="half" idx="10"/>
          </p:nvPr>
        </p:nvSpPr>
        <p:spPr/>
        <p:txBody>
          <a:bodyPr/>
          <a:lstStyle/>
          <a:p>
            <a:fld id="{4B8A1534-036E-0F47-A5F1-4682DDBD9E9E}" type="datetimeFigureOut">
              <a:rPr lang="en-US" smtClean="0"/>
              <a:t>4/30/25</a:t>
            </a:fld>
            <a:endParaRPr lang="en-US"/>
          </a:p>
        </p:txBody>
      </p:sp>
      <p:sp>
        <p:nvSpPr>
          <p:cNvPr id="6" name="Footer Placeholder 5">
            <a:extLst>
              <a:ext uri="{FF2B5EF4-FFF2-40B4-BE49-F238E27FC236}">
                <a16:creationId xmlns:a16="http://schemas.microsoft.com/office/drawing/2014/main" id="{F5E59E2B-2530-F061-7589-209660960C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3343E-EAC0-FC33-E2EB-BFFC3073F4C8}"/>
              </a:ext>
            </a:extLst>
          </p:cNvPr>
          <p:cNvSpPr>
            <a:spLocks noGrp="1"/>
          </p:cNvSpPr>
          <p:nvPr>
            <p:ph type="sldNum" sz="quarter" idx="12"/>
          </p:nvPr>
        </p:nvSpPr>
        <p:spPr/>
        <p:txBody>
          <a:bodyPr/>
          <a:lstStyle/>
          <a:p>
            <a:fld id="{EF214E5C-10C2-B54E-888A-4B822F0E6164}" type="slidenum">
              <a:rPr lang="en-US" smtClean="0"/>
              <a:t>‹#›</a:t>
            </a:fld>
            <a:endParaRPr lang="en-US"/>
          </a:p>
        </p:txBody>
      </p:sp>
    </p:spTree>
    <p:extLst>
      <p:ext uri="{BB962C8B-B14F-4D97-AF65-F5344CB8AC3E}">
        <p14:creationId xmlns:p14="http://schemas.microsoft.com/office/powerpoint/2010/main" val="51088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E94CC6-D123-EE39-119B-B530847752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028B87B-DCD8-534A-8316-E41A42F740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A8A225-B304-1647-325E-06DB3C7F75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B8A1534-036E-0F47-A5F1-4682DDBD9E9E}" type="datetimeFigureOut">
              <a:rPr lang="en-US" smtClean="0"/>
              <a:t>4/30/25</a:t>
            </a:fld>
            <a:endParaRPr lang="en-US"/>
          </a:p>
        </p:txBody>
      </p:sp>
      <p:sp>
        <p:nvSpPr>
          <p:cNvPr id="5" name="Footer Placeholder 4">
            <a:extLst>
              <a:ext uri="{FF2B5EF4-FFF2-40B4-BE49-F238E27FC236}">
                <a16:creationId xmlns:a16="http://schemas.microsoft.com/office/drawing/2014/main" id="{66EB30C2-D317-20B9-767D-BF673864C3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32D1E1-1653-3F77-0FCD-327412FDFC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214E5C-10C2-B54E-888A-4B822F0E6164}" type="slidenum">
              <a:rPr lang="en-US" smtClean="0"/>
              <a:t>‹#›</a:t>
            </a:fld>
            <a:endParaRPr lang="en-US"/>
          </a:p>
        </p:txBody>
      </p:sp>
    </p:spTree>
    <p:extLst>
      <p:ext uri="{BB962C8B-B14F-4D97-AF65-F5344CB8AC3E}">
        <p14:creationId xmlns:p14="http://schemas.microsoft.com/office/powerpoint/2010/main" val="1173488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38.emf"/><Relationship Id="rId2" Type="http://schemas.openxmlformats.org/officeDocument/2006/relationships/image" Target="../media/image34.emf"/><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7.png"/><Relationship Id="rId5" Type="http://schemas.microsoft.com/office/2007/relationships/hdphoto" Target="../media/hdphoto2.wdp"/><Relationship Id="rId4" Type="http://schemas.openxmlformats.org/officeDocument/2006/relationships/image" Target="../media/image56.png"/><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E24EB-51E9-49AE-500B-FEAC1BC7219D}"/>
              </a:ext>
            </a:extLst>
          </p:cNvPr>
          <p:cNvSpPr>
            <a:spLocks noGrp="1"/>
          </p:cNvSpPr>
          <p:nvPr>
            <p:ph type="ctrTitle"/>
          </p:nvPr>
        </p:nvSpPr>
        <p:spPr>
          <a:xfrm>
            <a:off x="0" y="0"/>
            <a:ext cx="11323674" cy="1046679"/>
          </a:xfrm>
        </p:spPr>
        <p:txBody>
          <a:bodyPr/>
          <a:lstStyle/>
          <a:p>
            <a:r>
              <a:rPr lang="en-US" dirty="0"/>
              <a:t>Mitigating the CO</a:t>
            </a:r>
            <a:r>
              <a:rPr lang="en-US" baseline="-25000" dirty="0"/>
              <a:t>2</a:t>
            </a:r>
            <a:r>
              <a:rPr lang="en-US" dirty="0"/>
              <a:t> burden of steel</a:t>
            </a:r>
          </a:p>
        </p:txBody>
      </p:sp>
      <p:sp>
        <p:nvSpPr>
          <p:cNvPr id="3" name="Subtitle 2">
            <a:extLst>
              <a:ext uri="{FF2B5EF4-FFF2-40B4-BE49-F238E27FC236}">
                <a16:creationId xmlns:a16="http://schemas.microsoft.com/office/drawing/2014/main" id="{F8717B96-920B-E629-AC0F-716A94B373BB}"/>
              </a:ext>
            </a:extLst>
          </p:cNvPr>
          <p:cNvSpPr>
            <a:spLocks noGrp="1"/>
          </p:cNvSpPr>
          <p:nvPr>
            <p:ph type="subTitle" idx="1"/>
          </p:nvPr>
        </p:nvSpPr>
        <p:spPr>
          <a:xfrm>
            <a:off x="4413709" y="6205003"/>
            <a:ext cx="6404344" cy="609084"/>
          </a:xfrm>
        </p:spPr>
        <p:txBody>
          <a:bodyPr>
            <a:normAutofit/>
          </a:bodyPr>
          <a:lstStyle/>
          <a:p>
            <a:r>
              <a:rPr lang="en-US" sz="3200" dirty="0" err="1">
                <a:solidFill>
                  <a:srgbClr val="0070C0"/>
                </a:solidFill>
              </a:rPr>
              <a:t>www.phase-trans.msm.cam.ac.uk</a:t>
            </a:r>
            <a:endParaRPr lang="en-US" sz="3200" dirty="0">
              <a:solidFill>
                <a:srgbClr val="0070C0"/>
              </a:solidFill>
            </a:endParaRPr>
          </a:p>
        </p:txBody>
      </p:sp>
      <p:grpSp>
        <p:nvGrpSpPr>
          <p:cNvPr id="11" name="Group 10">
            <a:extLst>
              <a:ext uri="{FF2B5EF4-FFF2-40B4-BE49-F238E27FC236}">
                <a16:creationId xmlns:a16="http://schemas.microsoft.com/office/drawing/2014/main" id="{E90C585A-239F-87C2-E3D7-C273CB8916A3}"/>
              </a:ext>
            </a:extLst>
          </p:cNvPr>
          <p:cNvGrpSpPr/>
          <p:nvPr/>
        </p:nvGrpSpPr>
        <p:grpSpPr>
          <a:xfrm>
            <a:off x="2404888" y="1231895"/>
            <a:ext cx="9018695" cy="4726108"/>
            <a:chOff x="2404888" y="1231895"/>
            <a:chExt cx="9018695" cy="4726108"/>
          </a:xfrm>
        </p:grpSpPr>
        <p:grpSp>
          <p:nvGrpSpPr>
            <p:cNvPr id="8" name="Group 7">
              <a:extLst>
                <a:ext uri="{FF2B5EF4-FFF2-40B4-BE49-F238E27FC236}">
                  <a16:creationId xmlns:a16="http://schemas.microsoft.com/office/drawing/2014/main" id="{9DA5394E-512E-79D2-E13A-7C4486E2ADA0}"/>
                </a:ext>
              </a:extLst>
            </p:cNvPr>
            <p:cNvGrpSpPr/>
            <p:nvPr/>
          </p:nvGrpSpPr>
          <p:grpSpPr>
            <a:xfrm>
              <a:off x="4188941" y="1231895"/>
              <a:ext cx="7234642" cy="4726108"/>
              <a:chOff x="4188941" y="1231895"/>
              <a:chExt cx="7234642" cy="4726108"/>
            </a:xfrm>
          </p:grpSpPr>
          <p:pic>
            <p:nvPicPr>
              <p:cNvPr id="5" name="Picture 4">
                <a:extLst>
                  <a:ext uri="{FF2B5EF4-FFF2-40B4-BE49-F238E27FC236}">
                    <a16:creationId xmlns:a16="http://schemas.microsoft.com/office/drawing/2014/main" id="{11E3CEC1-B378-D39D-5468-E4B3274534E6}"/>
                  </a:ext>
                </a:extLst>
              </p:cNvPr>
              <p:cNvPicPr>
                <a:picLocks noChangeAspect="1"/>
              </p:cNvPicPr>
              <p:nvPr/>
            </p:nvPicPr>
            <p:blipFill>
              <a:blip r:embed="rId3"/>
              <a:stretch>
                <a:fillRect/>
              </a:stretch>
            </p:blipFill>
            <p:spPr>
              <a:xfrm>
                <a:off x="4188941" y="1231895"/>
                <a:ext cx="7234642" cy="4726108"/>
              </a:xfrm>
              <a:prstGeom prst="rect">
                <a:avLst/>
              </a:prstGeom>
            </p:spPr>
          </p:pic>
          <p:sp>
            <p:nvSpPr>
              <p:cNvPr id="7" name="TextBox 6">
                <a:extLst>
                  <a:ext uri="{FF2B5EF4-FFF2-40B4-BE49-F238E27FC236}">
                    <a16:creationId xmlns:a16="http://schemas.microsoft.com/office/drawing/2014/main" id="{18E71CBF-FA16-DDF4-831B-24E1CB7252F5}"/>
                  </a:ext>
                </a:extLst>
              </p:cNvPr>
              <p:cNvSpPr txBox="1"/>
              <p:nvPr/>
            </p:nvSpPr>
            <p:spPr>
              <a:xfrm>
                <a:off x="8985158" y="1341393"/>
                <a:ext cx="2338516" cy="369332"/>
              </a:xfrm>
              <a:prstGeom prst="rect">
                <a:avLst/>
              </a:prstGeom>
              <a:solidFill>
                <a:schemeClr val="bg1"/>
              </a:solidFill>
            </p:spPr>
            <p:txBody>
              <a:bodyPr wrap="square">
                <a:spAutoFit/>
              </a:bodyPr>
              <a:lstStyle/>
              <a:p>
                <a:r>
                  <a:rPr lang="en-US" dirty="0"/>
                  <a:t>Jean-Claude </a:t>
                </a:r>
                <a:r>
                  <a:rPr lang="en-US" dirty="0" err="1"/>
                  <a:t>Gérardy</a:t>
                </a:r>
                <a:endParaRPr lang="en-US" dirty="0"/>
              </a:p>
            </p:txBody>
          </p:sp>
        </p:grpSp>
        <p:pic>
          <p:nvPicPr>
            <p:cNvPr id="10" name="Picture 9">
              <a:extLst>
                <a:ext uri="{FF2B5EF4-FFF2-40B4-BE49-F238E27FC236}">
                  <a16:creationId xmlns:a16="http://schemas.microsoft.com/office/drawing/2014/main" id="{91FF061D-7017-A3BF-A78B-534C48AC5E14}"/>
                </a:ext>
              </a:extLst>
            </p:cNvPr>
            <p:cNvPicPr>
              <a:picLocks noChangeAspect="1"/>
            </p:cNvPicPr>
            <p:nvPr/>
          </p:nvPicPr>
          <p:blipFill>
            <a:blip r:embed="rId4">
              <a:biLevel thresh="75000"/>
            </a:blip>
            <a:srcRect b="59194"/>
            <a:stretch/>
          </p:blipFill>
          <p:spPr>
            <a:xfrm flipH="1">
              <a:off x="2404888" y="2256416"/>
              <a:ext cx="2205362" cy="2052643"/>
            </a:xfrm>
            <a:prstGeom prst="rect">
              <a:avLst/>
            </a:prstGeom>
          </p:spPr>
        </p:pic>
      </p:grpSp>
      <p:pic>
        <p:nvPicPr>
          <p:cNvPr id="13" name="Picture 12">
            <a:extLst>
              <a:ext uri="{FF2B5EF4-FFF2-40B4-BE49-F238E27FC236}">
                <a16:creationId xmlns:a16="http://schemas.microsoft.com/office/drawing/2014/main" id="{13292FCA-C446-5F4E-3C35-CD0B6331B475}"/>
              </a:ext>
            </a:extLst>
          </p:cNvPr>
          <p:cNvPicPr>
            <a:picLocks noChangeAspect="1"/>
          </p:cNvPicPr>
          <p:nvPr/>
        </p:nvPicPr>
        <p:blipFill>
          <a:blip r:embed="rId5"/>
          <a:stretch>
            <a:fillRect/>
          </a:stretch>
        </p:blipFill>
        <p:spPr>
          <a:xfrm>
            <a:off x="253634" y="1206138"/>
            <a:ext cx="2205361" cy="945155"/>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D195C87E-E6DB-5408-9619-7233EC3923E3}"/>
              </a:ext>
            </a:extLst>
          </p:cNvPr>
          <p:cNvPicPr>
            <a:picLocks noChangeAspect="1"/>
          </p:cNvPicPr>
          <p:nvPr/>
        </p:nvPicPr>
        <p:blipFill>
          <a:blip r:embed="rId6"/>
          <a:stretch>
            <a:fillRect/>
          </a:stretch>
        </p:blipFill>
        <p:spPr>
          <a:xfrm>
            <a:off x="214858" y="4529763"/>
            <a:ext cx="2071142" cy="637274"/>
          </a:xfrm>
          <a:prstGeom prst="rect">
            <a:avLst/>
          </a:prstGeom>
        </p:spPr>
      </p:pic>
      <p:pic>
        <p:nvPicPr>
          <p:cNvPr id="15" name="Picture 3">
            <a:extLst>
              <a:ext uri="{FF2B5EF4-FFF2-40B4-BE49-F238E27FC236}">
                <a16:creationId xmlns:a16="http://schemas.microsoft.com/office/drawing/2014/main" id="{67A534DC-07CD-ED40-0AF0-6B8632CAE4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858" y="5409135"/>
            <a:ext cx="1898769" cy="5253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6" name="Picture 15">
            <a:extLst>
              <a:ext uri="{FF2B5EF4-FFF2-40B4-BE49-F238E27FC236}">
                <a16:creationId xmlns:a16="http://schemas.microsoft.com/office/drawing/2014/main" id="{F7AE84F2-C65D-2484-2D25-065339B59131}"/>
              </a:ext>
            </a:extLst>
          </p:cNvPr>
          <p:cNvPicPr>
            <a:picLocks noChangeAspect="1"/>
          </p:cNvPicPr>
          <p:nvPr/>
        </p:nvPicPr>
        <p:blipFill>
          <a:blip r:embed="rId8"/>
          <a:stretch>
            <a:fillRect/>
          </a:stretch>
        </p:blipFill>
        <p:spPr>
          <a:xfrm>
            <a:off x="246400" y="6114280"/>
            <a:ext cx="2615498" cy="602863"/>
          </a:xfrm>
          <a:prstGeom prst="rect">
            <a:avLst/>
          </a:prstGeom>
        </p:spPr>
      </p:pic>
    </p:spTree>
    <p:extLst>
      <p:ext uri="{BB962C8B-B14F-4D97-AF65-F5344CB8AC3E}">
        <p14:creationId xmlns:p14="http://schemas.microsoft.com/office/powerpoint/2010/main" val="239386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ng shot of a bridge&#10;&#10;AI-generated content may be incorrect.">
            <a:extLst>
              <a:ext uri="{FF2B5EF4-FFF2-40B4-BE49-F238E27FC236}">
                <a16:creationId xmlns:a16="http://schemas.microsoft.com/office/drawing/2014/main" id="{AAF40F62-DE94-EDE7-6B92-51F4E1D80469}"/>
              </a:ext>
            </a:extLst>
          </p:cNvPr>
          <p:cNvPicPr>
            <a:picLocks noChangeAspect="1"/>
          </p:cNvPicPr>
          <p:nvPr/>
        </p:nvPicPr>
        <p:blipFill>
          <a:blip r:embed="rId2"/>
          <a:stretch>
            <a:fillRect/>
          </a:stretch>
        </p:blipFill>
        <p:spPr>
          <a:xfrm>
            <a:off x="281353" y="217366"/>
            <a:ext cx="7737231" cy="6246202"/>
          </a:xfrm>
          <a:prstGeom prst="rect">
            <a:avLst/>
          </a:prstGeom>
        </p:spPr>
      </p:pic>
      <p:sp>
        <p:nvSpPr>
          <p:cNvPr id="6" name="TextBox 5">
            <a:extLst>
              <a:ext uri="{FF2B5EF4-FFF2-40B4-BE49-F238E27FC236}">
                <a16:creationId xmlns:a16="http://schemas.microsoft.com/office/drawing/2014/main" id="{D079C355-BDAF-48D1-9B21-66AA3CF9FDDC}"/>
              </a:ext>
            </a:extLst>
          </p:cNvPr>
          <p:cNvSpPr txBox="1"/>
          <p:nvPr/>
        </p:nvSpPr>
        <p:spPr>
          <a:xfrm>
            <a:off x="8120694" y="217366"/>
            <a:ext cx="3789954" cy="3108543"/>
          </a:xfrm>
          <a:prstGeom prst="rect">
            <a:avLst/>
          </a:prstGeom>
          <a:noFill/>
        </p:spPr>
        <p:txBody>
          <a:bodyPr wrap="square" rtlCol="0">
            <a:spAutoFit/>
          </a:bodyPr>
          <a:lstStyle/>
          <a:p>
            <a:r>
              <a:rPr lang="en-US" sz="2800" dirty="0"/>
              <a:t>Prince of Wales Bridge</a:t>
            </a:r>
          </a:p>
          <a:p>
            <a:r>
              <a:rPr lang="en-US" sz="2800" dirty="0"/>
              <a:t>1996</a:t>
            </a:r>
          </a:p>
          <a:p>
            <a:endParaRPr lang="en-US" sz="2800" dirty="0"/>
          </a:p>
          <a:p>
            <a:r>
              <a:rPr lang="en-US" sz="2800" dirty="0"/>
              <a:t>smaller main span, much smaller</a:t>
            </a:r>
          </a:p>
          <a:p>
            <a:r>
              <a:rPr lang="en-US" sz="2800" dirty="0"/>
              <a:t>carbon footprint</a:t>
            </a:r>
          </a:p>
          <a:p>
            <a:endParaRPr lang="en-US" sz="2800" dirty="0"/>
          </a:p>
        </p:txBody>
      </p:sp>
      <p:sp>
        <p:nvSpPr>
          <p:cNvPr id="7" name="TextBox 6">
            <a:extLst>
              <a:ext uri="{FF2B5EF4-FFF2-40B4-BE49-F238E27FC236}">
                <a16:creationId xmlns:a16="http://schemas.microsoft.com/office/drawing/2014/main" id="{65373E3F-7FD8-B391-CA7A-D21F6FD9BA81}"/>
              </a:ext>
            </a:extLst>
          </p:cNvPr>
          <p:cNvSpPr txBox="1"/>
          <p:nvPr/>
        </p:nvSpPr>
        <p:spPr>
          <a:xfrm>
            <a:off x="8339604" y="4369856"/>
            <a:ext cx="3571044" cy="1569660"/>
          </a:xfrm>
          <a:prstGeom prst="rect">
            <a:avLst/>
          </a:prstGeom>
          <a:noFill/>
        </p:spPr>
        <p:txBody>
          <a:bodyPr wrap="square" rtlCol="0">
            <a:spAutoFit/>
          </a:bodyPr>
          <a:lstStyle/>
          <a:p>
            <a:r>
              <a:rPr lang="en-US" sz="2400" dirty="0"/>
              <a:t>David Collings, </a:t>
            </a:r>
          </a:p>
          <a:p>
            <a:r>
              <a:rPr lang="en-US" sz="2400" dirty="0"/>
              <a:t>Proc. Inst. Civil Engineers</a:t>
            </a:r>
          </a:p>
          <a:p>
            <a:r>
              <a:rPr lang="en-US" sz="2400" dirty="0"/>
              <a:t>2024</a:t>
            </a:r>
          </a:p>
          <a:p>
            <a:r>
              <a:rPr lang="en-US" sz="2400" dirty="0"/>
              <a:t>+ private communication</a:t>
            </a:r>
          </a:p>
        </p:txBody>
      </p:sp>
    </p:spTree>
    <p:extLst>
      <p:ext uri="{BB962C8B-B14F-4D97-AF65-F5344CB8AC3E}">
        <p14:creationId xmlns:p14="http://schemas.microsoft.com/office/powerpoint/2010/main" val="3270786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artoon of a blue and black object&#10;&#10;AI-generated content may be incorrect.">
            <a:extLst>
              <a:ext uri="{FF2B5EF4-FFF2-40B4-BE49-F238E27FC236}">
                <a16:creationId xmlns:a16="http://schemas.microsoft.com/office/drawing/2014/main" id="{8BCBE812-7B5C-94C8-DC11-D013737B4EE1}"/>
              </a:ext>
            </a:extLst>
          </p:cNvPr>
          <p:cNvPicPr>
            <a:picLocks noChangeAspect="1"/>
          </p:cNvPicPr>
          <p:nvPr/>
        </p:nvPicPr>
        <p:blipFill>
          <a:blip r:embed="rId2"/>
          <a:srcRect t="8307"/>
          <a:stretch/>
        </p:blipFill>
        <p:spPr>
          <a:xfrm rot="1301982" flipH="1">
            <a:off x="7511084" y="2864235"/>
            <a:ext cx="4546169" cy="1411976"/>
          </a:xfrm>
          <a:prstGeom prst="rect">
            <a:avLst/>
          </a:prstGeom>
          <a:effectLst>
            <a:outerShdw blurRad="50800" dist="50800" dir="5400000" algn="ctr" rotWithShape="0">
              <a:srgbClr val="000000"/>
            </a:outerShdw>
          </a:effectLst>
        </p:spPr>
      </p:pic>
      <p:pic>
        <p:nvPicPr>
          <p:cNvPr id="18" name="Picture 17" descr="A cartoon of a ship with containers&#10;&#10;AI-generated content may be incorrect.">
            <a:extLst>
              <a:ext uri="{FF2B5EF4-FFF2-40B4-BE49-F238E27FC236}">
                <a16:creationId xmlns:a16="http://schemas.microsoft.com/office/drawing/2014/main" id="{853291A5-B840-B59E-E0DE-71A0B99BAA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700" r="99504">
                        <a14:foregroundMark x1="16873" y1="34419" x2="6700" y2="50930"/>
                        <a14:foregroundMark x1="6700" y1="50930" x2="12035" y2="74884"/>
                        <a14:foregroundMark x1="12035" y1="74884" x2="16625" y2="49535"/>
                        <a14:foregroundMark x1="16625" y1="49535" x2="16873" y2="35116"/>
                        <a14:foregroundMark x1="90447" y1="46744" x2="99504" y2="65116"/>
                        <a14:foregroundMark x1="99504" y1="65116" x2="92680" y2="47674"/>
                      </a14:backgroundRemoval>
                    </a14:imgEffect>
                  </a14:imgLayer>
                </a14:imgProps>
              </a:ext>
            </a:extLst>
          </a:blip>
          <a:stretch>
            <a:fillRect/>
          </a:stretch>
        </p:blipFill>
        <p:spPr>
          <a:xfrm rot="20758267" flipH="1">
            <a:off x="5894833" y="3340569"/>
            <a:ext cx="4141300" cy="1787251"/>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F1FD4D31-64D5-B3DA-C32F-3EA8CBFD6196}"/>
              </a:ext>
            </a:extLst>
          </p:cNvPr>
          <p:cNvSpPr>
            <a:spLocks noGrp="1"/>
          </p:cNvSpPr>
          <p:nvPr>
            <p:ph type="title"/>
          </p:nvPr>
        </p:nvSpPr>
        <p:spPr>
          <a:xfrm>
            <a:off x="4889876" y="194249"/>
            <a:ext cx="7116773" cy="1014825"/>
          </a:xfrm>
        </p:spPr>
        <p:txBody>
          <a:bodyPr>
            <a:normAutofit/>
          </a:bodyPr>
          <a:lstStyle/>
          <a:p>
            <a:r>
              <a:rPr lang="en-US" sz="4000" dirty="0" err="1"/>
              <a:t>Solong</a:t>
            </a:r>
            <a:r>
              <a:rPr lang="en-US" sz="4000" dirty="0"/>
              <a:t>   </a:t>
            </a:r>
            <a:r>
              <a:rPr lang="en-US" sz="6600" dirty="0"/>
              <a:t>🔥</a:t>
            </a:r>
            <a:r>
              <a:rPr lang="en-US" sz="4000" dirty="0"/>
              <a:t> Stena Immaculate</a:t>
            </a:r>
          </a:p>
        </p:txBody>
      </p:sp>
      <p:pic>
        <p:nvPicPr>
          <p:cNvPr id="4" name="Picture 3" descr="A map of a city&#10;&#10;AI-generated content may be incorrect.">
            <a:extLst>
              <a:ext uri="{FF2B5EF4-FFF2-40B4-BE49-F238E27FC236}">
                <a16:creationId xmlns:a16="http://schemas.microsoft.com/office/drawing/2014/main" id="{46B19589-2EDD-05F2-882D-47F4C4C7FA02}"/>
              </a:ext>
            </a:extLst>
          </p:cNvPr>
          <p:cNvPicPr>
            <a:picLocks noChangeAspect="1"/>
          </p:cNvPicPr>
          <p:nvPr/>
        </p:nvPicPr>
        <p:blipFill>
          <a:blip r:embed="rId5"/>
          <a:stretch>
            <a:fillRect/>
          </a:stretch>
        </p:blipFill>
        <p:spPr>
          <a:xfrm>
            <a:off x="307070" y="1254884"/>
            <a:ext cx="5502629" cy="5027816"/>
          </a:xfrm>
          <a:prstGeom prst="rect">
            <a:avLst/>
          </a:prstGeom>
        </p:spPr>
      </p:pic>
      <p:pic>
        <p:nvPicPr>
          <p:cNvPr id="10" name="Picture 9" descr="A cartoon of a blue and black object&#10;&#10;AI-generated content may be incorrect.">
            <a:extLst>
              <a:ext uri="{FF2B5EF4-FFF2-40B4-BE49-F238E27FC236}">
                <a16:creationId xmlns:a16="http://schemas.microsoft.com/office/drawing/2014/main" id="{E744CF88-5635-08D0-E113-5F2D5CBAA380}"/>
              </a:ext>
            </a:extLst>
          </p:cNvPr>
          <p:cNvPicPr>
            <a:picLocks noChangeAspect="1"/>
          </p:cNvPicPr>
          <p:nvPr/>
        </p:nvPicPr>
        <p:blipFill>
          <a:blip r:embed="rId2"/>
          <a:srcRect t="8307"/>
          <a:stretch/>
        </p:blipFill>
        <p:spPr>
          <a:xfrm>
            <a:off x="3477670" y="4663338"/>
            <a:ext cx="1063316" cy="414772"/>
          </a:xfrm>
          <a:prstGeom prst="rect">
            <a:avLst/>
          </a:prstGeom>
        </p:spPr>
      </p:pic>
      <p:pic>
        <p:nvPicPr>
          <p:cNvPr id="12" name="Picture 11" descr="A cartoon of a ship with containers&#10;&#10;AI-generated content may be incorrect.">
            <a:extLst>
              <a:ext uri="{FF2B5EF4-FFF2-40B4-BE49-F238E27FC236}">
                <a16:creationId xmlns:a16="http://schemas.microsoft.com/office/drawing/2014/main" id="{B1E61E39-6A16-2DB6-3327-BF8A473C74FD}"/>
              </a:ext>
            </a:extLst>
          </p:cNvPr>
          <p:cNvPicPr>
            <a:picLocks noChangeAspect="1"/>
          </p:cNvPicPr>
          <p:nvPr/>
        </p:nvPicPr>
        <p:blipFill>
          <a:blip r:embed="rId6"/>
          <a:stretch>
            <a:fillRect/>
          </a:stretch>
        </p:blipFill>
        <p:spPr>
          <a:xfrm>
            <a:off x="3023519" y="3014228"/>
            <a:ext cx="896409" cy="414772"/>
          </a:xfrm>
          <a:prstGeom prst="rect">
            <a:avLst/>
          </a:prstGeom>
        </p:spPr>
      </p:pic>
      <p:sp>
        <p:nvSpPr>
          <p:cNvPr id="11" name="TextBox 10">
            <a:extLst>
              <a:ext uri="{FF2B5EF4-FFF2-40B4-BE49-F238E27FC236}">
                <a16:creationId xmlns:a16="http://schemas.microsoft.com/office/drawing/2014/main" id="{49DA32D4-9934-67F3-D361-53525C79B346}"/>
              </a:ext>
            </a:extLst>
          </p:cNvPr>
          <p:cNvSpPr txBox="1"/>
          <p:nvPr/>
        </p:nvSpPr>
        <p:spPr>
          <a:xfrm>
            <a:off x="307070" y="6466946"/>
            <a:ext cx="5432898" cy="369332"/>
          </a:xfrm>
          <a:prstGeom prst="rect">
            <a:avLst/>
          </a:prstGeom>
          <a:noFill/>
        </p:spPr>
        <p:txBody>
          <a:bodyPr wrap="none" rtlCol="0">
            <a:spAutoFit/>
          </a:bodyPr>
          <a:lstStyle/>
          <a:p>
            <a:r>
              <a:rPr lang="en-US" dirty="0"/>
              <a:t>Creative Commons CC0 1.0 Universal Public Domain</a:t>
            </a:r>
          </a:p>
        </p:txBody>
      </p:sp>
      <p:sp>
        <p:nvSpPr>
          <p:cNvPr id="13" name="TextBox 12">
            <a:extLst>
              <a:ext uri="{FF2B5EF4-FFF2-40B4-BE49-F238E27FC236}">
                <a16:creationId xmlns:a16="http://schemas.microsoft.com/office/drawing/2014/main" id="{AB60CA4F-3E8D-C5B7-3144-1C55D8C183A8}"/>
              </a:ext>
            </a:extLst>
          </p:cNvPr>
          <p:cNvSpPr txBox="1"/>
          <p:nvPr/>
        </p:nvSpPr>
        <p:spPr>
          <a:xfrm>
            <a:off x="185351" y="378497"/>
            <a:ext cx="3379451" cy="646331"/>
          </a:xfrm>
          <a:prstGeom prst="rect">
            <a:avLst/>
          </a:prstGeom>
          <a:noFill/>
        </p:spPr>
        <p:txBody>
          <a:bodyPr wrap="none" rtlCol="0">
            <a:spAutoFit/>
          </a:bodyPr>
          <a:lstStyle/>
          <a:p>
            <a:r>
              <a:rPr lang="en-US" sz="3600" dirty="0"/>
              <a:t>10</a:t>
            </a:r>
            <a:r>
              <a:rPr lang="en-US" sz="3600" baseline="30000" dirty="0"/>
              <a:t>th</a:t>
            </a:r>
            <a:r>
              <a:rPr lang="en-US" sz="3600" dirty="0"/>
              <a:t> March 2025</a:t>
            </a:r>
          </a:p>
        </p:txBody>
      </p:sp>
    </p:spTree>
    <p:extLst>
      <p:ext uri="{BB962C8B-B14F-4D97-AF65-F5344CB8AC3E}">
        <p14:creationId xmlns:p14="http://schemas.microsoft.com/office/powerpoint/2010/main" val="458486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large ship in the water&#10;&#10;AI-generated content may be incorrect.">
            <a:extLst>
              <a:ext uri="{FF2B5EF4-FFF2-40B4-BE49-F238E27FC236}">
                <a16:creationId xmlns:a16="http://schemas.microsoft.com/office/drawing/2014/main" id="{4C13B81F-1356-E509-FAD4-F65B4D8E672E}"/>
              </a:ext>
            </a:extLst>
          </p:cNvPr>
          <p:cNvPicPr>
            <a:picLocks noChangeAspect="1"/>
          </p:cNvPicPr>
          <p:nvPr/>
        </p:nvPicPr>
        <p:blipFill>
          <a:blip r:embed="rId2"/>
          <a:stretch>
            <a:fillRect/>
          </a:stretch>
        </p:blipFill>
        <p:spPr>
          <a:xfrm>
            <a:off x="111212" y="85061"/>
            <a:ext cx="9996616" cy="6687877"/>
          </a:xfrm>
          <a:prstGeom prst="rect">
            <a:avLst/>
          </a:prstGeom>
        </p:spPr>
      </p:pic>
      <p:sp>
        <p:nvSpPr>
          <p:cNvPr id="17" name="TextBox 16">
            <a:extLst>
              <a:ext uri="{FF2B5EF4-FFF2-40B4-BE49-F238E27FC236}">
                <a16:creationId xmlns:a16="http://schemas.microsoft.com/office/drawing/2014/main" id="{964D177E-A658-5D4E-147B-007027641E4B}"/>
              </a:ext>
            </a:extLst>
          </p:cNvPr>
          <p:cNvSpPr txBox="1"/>
          <p:nvPr/>
        </p:nvSpPr>
        <p:spPr>
          <a:xfrm rot="5400000">
            <a:off x="8655893" y="2962819"/>
            <a:ext cx="4483920" cy="523220"/>
          </a:xfrm>
          <a:prstGeom prst="rect">
            <a:avLst/>
          </a:prstGeom>
          <a:noFill/>
        </p:spPr>
        <p:txBody>
          <a:bodyPr wrap="none" rtlCol="0">
            <a:spAutoFit/>
          </a:bodyPr>
          <a:lstStyle/>
          <a:p>
            <a:r>
              <a:rPr lang="en-US" sz="2800" dirty="0"/>
              <a:t>Licensed from </a:t>
            </a:r>
            <a:r>
              <a:rPr lang="en-US" sz="2800" i="1" dirty="0"/>
              <a:t>Getty images</a:t>
            </a:r>
          </a:p>
        </p:txBody>
      </p:sp>
    </p:spTree>
    <p:extLst>
      <p:ext uri="{BB962C8B-B14F-4D97-AF65-F5344CB8AC3E}">
        <p14:creationId xmlns:p14="http://schemas.microsoft.com/office/powerpoint/2010/main" val="3294810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AE52B-5966-66D8-986A-81B7D0AEEBB8}"/>
              </a:ext>
            </a:extLst>
          </p:cNvPr>
          <p:cNvSpPr>
            <a:spLocks noGrp="1"/>
          </p:cNvSpPr>
          <p:nvPr>
            <p:ph type="title"/>
          </p:nvPr>
        </p:nvSpPr>
        <p:spPr>
          <a:xfrm>
            <a:off x="242777" y="163106"/>
            <a:ext cx="5257800" cy="1325563"/>
          </a:xfrm>
        </p:spPr>
        <p:txBody>
          <a:bodyPr/>
          <a:lstStyle/>
          <a:p>
            <a:r>
              <a:rPr lang="en-US" dirty="0"/>
              <a:t>Rough calculation</a:t>
            </a:r>
          </a:p>
        </p:txBody>
      </p:sp>
      <p:pic>
        <p:nvPicPr>
          <p:cNvPr id="6" name="Picture 5">
            <a:extLst>
              <a:ext uri="{FF2B5EF4-FFF2-40B4-BE49-F238E27FC236}">
                <a16:creationId xmlns:a16="http://schemas.microsoft.com/office/drawing/2014/main" id="{FDB6C435-1B7D-2DDB-E5E4-A8EA2D2714DB}"/>
              </a:ext>
            </a:extLst>
          </p:cNvPr>
          <p:cNvPicPr>
            <a:picLocks noChangeAspect="1"/>
          </p:cNvPicPr>
          <p:nvPr/>
        </p:nvPicPr>
        <p:blipFill>
          <a:blip r:embed="rId2"/>
          <a:stretch>
            <a:fillRect/>
          </a:stretch>
        </p:blipFill>
        <p:spPr>
          <a:xfrm>
            <a:off x="1261435" y="1560088"/>
            <a:ext cx="4749800" cy="508000"/>
          </a:xfrm>
          <a:prstGeom prst="rect">
            <a:avLst/>
          </a:prstGeom>
        </p:spPr>
      </p:pic>
      <p:pic>
        <p:nvPicPr>
          <p:cNvPr id="8" name="Picture 7">
            <a:extLst>
              <a:ext uri="{FF2B5EF4-FFF2-40B4-BE49-F238E27FC236}">
                <a16:creationId xmlns:a16="http://schemas.microsoft.com/office/drawing/2014/main" id="{DD14F2CD-96A5-C994-AD0A-9A0D26BD881E}"/>
              </a:ext>
            </a:extLst>
          </p:cNvPr>
          <p:cNvPicPr>
            <a:picLocks noChangeAspect="1"/>
          </p:cNvPicPr>
          <p:nvPr/>
        </p:nvPicPr>
        <p:blipFill>
          <a:blip r:embed="rId3"/>
          <a:stretch>
            <a:fillRect/>
          </a:stretch>
        </p:blipFill>
        <p:spPr>
          <a:xfrm>
            <a:off x="2025945" y="2398823"/>
            <a:ext cx="5524500" cy="508000"/>
          </a:xfrm>
          <a:prstGeom prst="rect">
            <a:avLst/>
          </a:prstGeom>
        </p:spPr>
      </p:pic>
      <p:pic>
        <p:nvPicPr>
          <p:cNvPr id="10" name="Picture 9">
            <a:extLst>
              <a:ext uri="{FF2B5EF4-FFF2-40B4-BE49-F238E27FC236}">
                <a16:creationId xmlns:a16="http://schemas.microsoft.com/office/drawing/2014/main" id="{7C9B609C-AA11-7280-CC4E-54DE905A96FC}"/>
              </a:ext>
            </a:extLst>
          </p:cNvPr>
          <p:cNvPicPr>
            <a:picLocks noChangeAspect="1"/>
          </p:cNvPicPr>
          <p:nvPr/>
        </p:nvPicPr>
        <p:blipFill>
          <a:blip r:embed="rId4"/>
          <a:stretch>
            <a:fillRect/>
          </a:stretch>
        </p:blipFill>
        <p:spPr>
          <a:xfrm>
            <a:off x="3025553" y="3774502"/>
            <a:ext cx="4673600" cy="939800"/>
          </a:xfrm>
          <a:prstGeom prst="rect">
            <a:avLst/>
          </a:prstGeom>
        </p:spPr>
      </p:pic>
      <p:pic>
        <p:nvPicPr>
          <p:cNvPr id="4" name="Picture 3">
            <a:extLst>
              <a:ext uri="{FF2B5EF4-FFF2-40B4-BE49-F238E27FC236}">
                <a16:creationId xmlns:a16="http://schemas.microsoft.com/office/drawing/2014/main" id="{A6C536E3-CB08-6277-56E5-49CC82127B0E}"/>
              </a:ext>
            </a:extLst>
          </p:cNvPr>
          <p:cNvPicPr>
            <a:picLocks noChangeAspect="1"/>
          </p:cNvPicPr>
          <p:nvPr/>
        </p:nvPicPr>
        <p:blipFill>
          <a:blip r:embed="rId5"/>
          <a:stretch>
            <a:fillRect/>
          </a:stretch>
        </p:blipFill>
        <p:spPr>
          <a:xfrm>
            <a:off x="6096000" y="5410531"/>
            <a:ext cx="3949700" cy="342900"/>
          </a:xfrm>
          <a:prstGeom prst="rect">
            <a:avLst/>
          </a:prstGeom>
        </p:spPr>
      </p:pic>
    </p:spTree>
    <p:extLst>
      <p:ext uri="{BB962C8B-B14F-4D97-AF65-F5344CB8AC3E}">
        <p14:creationId xmlns:p14="http://schemas.microsoft.com/office/powerpoint/2010/main" val="2971649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D9638-1010-CDB4-089B-23AFD9CC2387}"/>
              </a:ext>
            </a:extLst>
          </p:cNvPr>
          <p:cNvSpPr>
            <a:spLocks noGrp="1"/>
          </p:cNvSpPr>
          <p:nvPr>
            <p:ph type="title"/>
          </p:nvPr>
        </p:nvSpPr>
        <p:spPr/>
        <p:txBody>
          <a:bodyPr/>
          <a:lstStyle/>
          <a:p>
            <a:r>
              <a:rPr lang="en-US" dirty="0"/>
              <a:t>Rough calculation</a:t>
            </a:r>
          </a:p>
        </p:txBody>
      </p:sp>
      <p:pic>
        <p:nvPicPr>
          <p:cNvPr id="7" name="Picture 6">
            <a:extLst>
              <a:ext uri="{FF2B5EF4-FFF2-40B4-BE49-F238E27FC236}">
                <a16:creationId xmlns:a16="http://schemas.microsoft.com/office/drawing/2014/main" id="{AAEAFCDD-A846-88D2-4944-A73DB7BE2B58}"/>
              </a:ext>
            </a:extLst>
          </p:cNvPr>
          <p:cNvPicPr>
            <a:picLocks noChangeAspect="1"/>
          </p:cNvPicPr>
          <p:nvPr/>
        </p:nvPicPr>
        <p:blipFill>
          <a:blip r:embed="rId2"/>
          <a:stretch>
            <a:fillRect/>
          </a:stretch>
        </p:blipFill>
        <p:spPr>
          <a:xfrm>
            <a:off x="432096" y="1690688"/>
            <a:ext cx="5969000" cy="495300"/>
          </a:xfrm>
          <a:prstGeom prst="rect">
            <a:avLst/>
          </a:prstGeom>
        </p:spPr>
      </p:pic>
      <p:pic>
        <p:nvPicPr>
          <p:cNvPr id="11" name="Picture 10">
            <a:extLst>
              <a:ext uri="{FF2B5EF4-FFF2-40B4-BE49-F238E27FC236}">
                <a16:creationId xmlns:a16="http://schemas.microsoft.com/office/drawing/2014/main" id="{06307448-5CAC-0083-3FBD-DD474D88F8E9}"/>
              </a:ext>
            </a:extLst>
          </p:cNvPr>
          <p:cNvPicPr>
            <a:picLocks noChangeAspect="1"/>
          </p:cNvPicPr>
          <p:nvPr/>
        </p:nvPicPr>
        <p:blipFill>
          <a:blip r:embed="rId3"/>
          <a:stretch>
            <a:fillRect/>
          </a:stretch>
        </p:blipFill>
        <p:spPr>
          <a:xfrm>
            <a:off x="4141678" y="2411376"/>
            <a:ext cx="4800600" cy="419100"/>
          </a:xfrm>
          <a:prstGeom prst="rect">
            <a:avLst/>
          </a:prstGeom>
        </p:spPr>
      </p:pic>
      <p:pic>
        <p:nvPicPr>
          <p:cNvPr id="20" name="Picture 19" descr="A large ship in the water&#10;&#10;AI-generated content may be incorrect.">
            <a:extLst>
              <a:ext uri="{FF2B5EF4-FFF2-40B4-BE49-F238E27FC236}">
                <a16:creationId xmlns:a16="http://schemas.microsoft.com/office/drawing/2014/main" id="{1DB3D418-F8F9-7DBA-CDED-23E39E9EE86B}"/>
              </a:ext>
            </a:extLst>
          </p:cNvPr>
          <p:cNvPicPr>
            <a:picLocks noChangeAspect="1"/>
          </p:cNvPicPr>
          <p:nvPr/>
        </p:nvPicPr>
        <p:blipFill>
          <a:blip r:embed="rId4"/>
          <a:stretch>
            <a:fillRect/>
          </a:stretch>
        </p:blipFill>
        <p:spPr>
          <a:xfrm>
            <a:off x="7618827" y="4413432"/>
            <a:ext cx="3372727" cy="2256402"/>
          </a:xfrm>
          <a:prstGeom prst="rect">
            <a:avLst/>
          </a:prstGeom>
        </p:spPr>
      </p:pic>
      <p:pic>
        <p:nvPicPr>
          <p:cNvPr id="22" name="Picture 21">
            <a:extLst>
              <a:ext uri="{FF2B5EF4-FFF2-40B4-BE49-F238E27FC236}">
                <a16:creationId xmlns:a16="http://schemas.microsoft.com/office/drawing/2014/main" id="{8B6B519C-BB8D-4508-BCF7-875B11D798BD}"/>
              </a:ext>
            </a:extLst>
          </p:cNvPr>
          <p:cNvPicPr>
            <a:picLocks noChangeAspect="1"/>
          </p:cNvPicPr>
          <p:nvPr/>
        </p:nvPicPr>
        <p:blipFill>
          <a:blip r:embed="rId5"/>
          <a:stretch>
            <a:fillRect/>
          </a:stretch>
        </p:blipFill>
        <p:spPr>
          <a:xfrm>
            <a:off x="1029607" y="5561227"/>
            <a:ext cx="5168900" cy="368300"/>
          </a:xfrm>
          <a:prstGeom prst="rect">
            <a:avLst/>
          </a:prstGeom>
        </p:spPr>
      </p:pic>
      <p:pic>
        <p:nvPicPr>
          <p:cNvPr id="24" name="Picture 23">
            <a:extLst>
              <a:ext uri="{FF2B5EF4-FFF2-40B4-BE49-F238E27FC236}">
                <a16:creationId xmlns:a16="http://schemas.microsoft.com/office/drawing/2014/main" id="{9C27021A-CD5D-67A4-5DBB-485D60866EB9}"/>
              </a:ext>
            </a:extLst>
          </p:cNvPr>
          <p:cNvPicPr>
            <a:picLocks noChangeAspect="1"/>
          </p:cNvPicPr>
          <p:nvPr/>
        </p:nvPicPr>
        <p:blipFill>
          <a:blip r:embed="rId6"/>
          <a:stretch>
            <a:fillRect/>
          </a:stretch>
        </p:blipFill>
        <p:spPr>
          <a:xfrm>
            <a:off x="876300" y="4657902"/>
            <a:ext cx="5219700" cy="330200"/>
          </a:xfrm>
          <a:prstGeom prst="rect">
            <a:avLst/>
          </a:prstGeom>
        </p:spPr>
      </p:pic>
      <p:pic>
        <p:nvPicPr>
          <p:cNvPr id="28" name="Picture 27">
            <a:extLst>
              <a:ext uri="{FF2B5EF4-FFF2-40B4-BE49-F238E27FC236}">
                <a16:creationId xmlns:a16="http://schemas.microsoft.com/office/drawing/2014/main" id="{29E9BE54-2938-E667-AC9F-4923FC00E545}"/>
              </a:ext>
            </a:extLst>
          </p:cNvPr>
          <p:cNvPicPr>
            <a:picLocks noChangeAspect="1"/>
          </p:cNvPicPr>
          <p:nvPr/>
        </p:nvPicPr>
        <p:blipFill>
          <a:blip r:embed="rId7"/>
          <a:stretch>
            <a:fillRect/>
          </a:stretch>
        </p:blipFill>
        <p:spPr>
          <a:xfrm>
            <a:off x="432096" y="3476053"/>
            <a:ext cx="7772400" cy="430008"/>
          </a:xfrm>
          <a:prstGeom prst="rect">
            <a:avLst/>
          </a:prstGeom>
        </p:spPr>
      </p:pic>
    </p:spTree>
    <p:extLst>
      <p:ext uri="{BB962C8B-B14F-4D97-AF65-F5344CB8AC3E}">
        <p14:creationId xmlns:p14="http://schemas.microsoft.com/office/powerpoint/2010/main" val="83414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29ECB3-C34A-703D-6CBA-949A270EF499}"/>
              </a:ext>
            </a:extLst>
          </p:cNvPr>
          <p:cNvPicPr>
            <a:picLocks noChangeAspect="1"/>
          </p:cNvPicPr>
          <p:nvPr/>
        </p:nvPicPr>
        <p:blipFill>
          <a:blip r:embed="rId2"/>
          <a:stretch>
            <a:fillRect/>
          </a:stretch>
        </p:blipFill>
        <p:spPr>
          <a:xfrm>
            <a:off x="566040" y="1143859"/>
            <a:ext cx="8084330" cy="1670752"/>
          </a:xfrm>
          <a:prstGeom prst="rect">
            <a:avLst/>
          </a:prstGeom>
        </p:spPr>
      </p:pic>
      <p:sp>
        <p:nvSpPr>
          <p:cNvPr id="5" name="TextBox 4">
            <a:extLst>
              <a:ext uri="{FF2B5EF4-FFF2-40B4-BE49-F238E27FC236}">
                <a16:creationId xmlns:a16="http://schemas.microsoft.com/office/drawing/2014/main" id="{CDA36789-63EB-59DC-C904-827DF4E52629}"/>
              </a:ext>
            </a:extLst>
          </p:cNvPr>
          <p:cNvSpPr txBox="1"/>
          <p:nvPr/>
        </p:nvSpPr>
        <p:spPr>
          <a:xfrm>
            <a:off x="296561" y="258073"/>
            <a:ext cx="8084329" cy="646331"/>
          </a:xfrm>
          <a:prstGeom prst="rect">
            <a:avLst/>
          </a:prstGeom>
          <a:noFill/>
        </p:spPr>
        <p:txBody>
          <a:bodyPr wrap="none" rtlCol="0">
            <a:spAutoFit/>
          </a:bodyPr>
          <a:lstStyle/>
          <a:p>
            <a:r>
              <a:rPr lang="en-US" sz="3600" dirty="0"/>
              <a:t>18 tanks, double hulled, 183 m in length</a:t>
            </a:r>
          </a:p>
        </p:txBody>
      </p:sp>
      <p:sp>
        <p:nvSpPr>
          <p:cNvPr id="6" name="TextBox 5">
            <a:extLst>
              <a:ext uri="{FF2B5EF4-FFF2-40B4-BE49-F238E27FC236}">
                <a16:creationId xmlns:a16="http://schemas.microsoft.com/office/drawing/2014/main" id="{832A4B56-3DF6-455E-7171-4DDB924D4D01}"/>
              </a:ext>
            </a:extLst>
          </p:cNvPr>
          <p:cNvSpPr txBox="1"/>
          <p:nvPr/>
        </p:nvSpPr>
        <p:spPr>
          <a:xfrm>
            <a:off x="8921579" y="1143859"/>
            <a:ext cx="2903837" cy="1384995"/>
          </a:xfrm>
          <a:prstGeom prst="rect">
            <a:avLst/>
          </a:prstGeom>
          <a:noFill/>
        </p:spPr>
        <p:txBody>
          <a:bodyPr wrap="square" rtlCol="0">
            <a:spAutoFit/>
          </a:bodyPr>
          <a:lstStyle/>
          <a:p>
            <a:r>
              <a:rPr lang="en-US" sz="2800" dirty="0"/>
              <a:t>made in China, owned by Stena, operated by USA</a:t>
            </a:r>
          </a:p>
        </p:txBody>
      </p:sp>
      <p:pic>
        <p:nvPicPr>
          <p:cNvPr id="11" name="Picture 10" descr="A graph paper with yellow squares&#10;&#10;AI-generated content may be incorrect.">
            <a:extLst>
              <a:ext uri="{FF2B5EF4-FFF2-40B4-BE49-F238E27FC236}">
                <a16:creationId xmlns:a16="http://schemas.microsoft.com/office/drawing/2014/main" id="{A319ADD3-1EC8-AF74-340D-E91FB7757DB1}"/>
              </a:ext>
            </a:extLst>
          </p:cNvPr>
          <p:cNvPicPr>
            <a:picLocks noChangeAspect="1"/>
          </p:cNvPicPr>
          <p:nvPr/>
        </p:nvPicPr>
        <p:blipFill>
          <a:blip r:embed="rId3"/>
          <a:stretch>
            <a:fillRect/>
          </a:stretch>
        </p:blipFill>
        <p:spPr>
          <a:xfrm>
            <a:off x="1532877" y="3054067"/>
            <a:ext cx="8599663" cy="3703375"/>
          </a:xfrm>
          <a:prstGeom prst="rect">
            <a:avLst/>
          </a:prstGeom>
        </p:spPr>
      </p:pic>
      <p:sp>
        <p:nvSpPr>
          <p:cNvPr id="13" name="TextBox 12">
            <a:extLst>
              <a:ext uri="{FF2B5EF4-FFF2-40B4-BE49-F238E27FC236}">
                <a16:creationId xmlns:a16="http://schemas.microsoft.com/office/drawing/2014/main" id="{556C7343-2623-4C1F-D528-842D294BAC1F}"/>
              </a:ext>
            </a:extLst>
          </p:cNvPr>
          <p:cNvSpPr txBox="1"/>
          <p:nvPr/>
        </p:nvSpPr>
        <p:spPr>
          <a:xfrm rot="16200000">
            <a:off x="-705881" y="1794569"/>
            <a:ext cx="2004884" cy="369332"/>
          </a:xfrm>
          <a:prstGeom prst="rect">
            <a:avLst/>
          </a:prstGeom>
          <a:noFill/>
        </p:spPr>
        <p:txBody>
          <a:bodyPr wrap="square">
            <a:spAutoFit/>
          </a:bodyPr>
          <a:lstStyle/>
          <a:p>
            <a:r>
              <a:rPr lang="en-US" sz="1800" dirty="0" err="1">
                <a:solidFill>
                  <a:srgbClr val="0070C0"/>
                </a:solidFill>
              </a:rPr>
              <a:t>VesselFinder.com</a:t>
            </a:r>
            <a:endParaRPr lang="en-US" sz="1800" dirty="0">
              <a:solidFill>
                <a:srgbClr val="0070C0"/>
              </a:solidFill>
            </a:endParaRPr>
          </a:p>
        </p:txBody>
      </p:sp>
    </p:spTree>
    <p:extLst>
      <p:ext uri="{BB962C8B-B14F-4D97-AF65-F5344CB8AC3E}">
        <p14:creationId xmlns:p14="http://schemas.microsoft.com/office/powerpoint/2010/main" val="774392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showing the growth of water&#10;&#10;AI-generated content may be incorrect.">
            <a:extLst>
              <a:ext uri="{FF2B5EF4-FFF2-40B4-BE49-F238E27FC236}">
                <a16:creationId xmlns:a16="http://schemas.microsoft.com/office/drawing/2014/main" id="{BA0C1C01-D0B8-C6BB-AB52-D5C040676BAD}"/>
              </a:ext>
            </a:extLst>
          </p:cNvPr>
          <p:cNvPicPr>
            <a:picLocks noChangeAspect="1"/>
          </p:cNvPicPr>
          <p:nvPr/>
        </p:nvPicPr>
        <p:blipFill>
          <a:blip r:embed="rId2"/>
          <a:stretch>
            <a:fillRect/>
          </a:stretch>
        </p:blipFill>
        <p:spPr>
          <a:xfrm>
            <a:off x="370702" y="377365"/>
            <a:ext cx="9897763" cy="5425882"/>
          </a:xfrm>
          <a:prstGeom prst="rect">
            <a:avLst/>
          </a:prstGeom>
        </p:spPr>
      </p:pic>
      <p:sp>
        <p:nvSpPr>
          <p:cNvPr id="7" name="TextBox 6">
            <a:extLst>
              <a:ext uri="{FF2B5EF4-FFF2-40B4-BE49-F238E27FC236}">
                <a16:creationId xmlns:a16="http://schemas.microsoft.com/office/drawing/2014/main" id="{AE338BEA-535F-D62B-8EEF-CFA7AD878818}"/>
              </a:ext>
            </a:extLst>
          </p:cNvPr>
          <p:cNvSpPr txBox="1"/>
          <p:nvPr/>
        </p:nvSpPr>
        <p:spPr>
          <a:xfrm>
            <a:off x="160637" y="6042454"/>
            <a:ext cx="6773008" cy="646331"/>
          </a:xfrm>
          <a:prstGeom prst="rect">
            <a:avLst/>
          </a:prstGeom>
          <a:noFill/>
        </p:spPr>
        <p:txBody>
          <a:bodyPr wrap="none" rtlCol="0">
            <a:spAutoFit/>
          </a:bodyPr>
          <a:lstStyle/>
          <a:p>
            <a:r>
              <a:rPr lang="en-US" dirty="0">
                <a:solidFill>
                  <a:srgbClr val="0070C0"/>
                </a:solidFill>
              </a:rPr>
              <a:t>Okawa, Ichikawa, </a:t>
            </a:r>
            <a:r>
              <a:rPr lang="en-US" dirty="0" err="1">
                <a:solidFill>
                  <a:srgbClr val="0070C0"/>
                </a:solidFill>
              </a:rPr>
              <a:t>Yanagita</a:t>
            </a:r>
            <a:r>
              <a:rPr lang="en-US" dirty="0">
                <a:solidFill>
                  <a:srgbClr val="0070C0"/>
                </a:solidFill>
              </a:rPr>
              <a:t>, </a:t>
            </a:r>
            <a:r>
              <a:rPr lang="en-US" dirty="0" err="1">
                <a:solidFill>
                  <a:srgbClr val="0070C0"/>
                </a:solidFill>
              </a:rPr>
              <a:t>Shirahata</a:t>
            </a:r>
            <a:r>
              <a:rPr lang="en-US" dirty="0">
                <a:solidFill>
                  <a:srgbClr val="0070C0"/>
                </a:solidFill>
              </a:rPr>
              <a:t>, </a:t>
            </a:r>
            <a:r>
              <a:rPr lang="en-US" dirty="0" err="1">
                <a:solidFill>
                  <a:srgbClr val="0070C0"/>
                </a:solidFill>
              </a:rPr>
              <a:t>Inami</a:t>
            </a:r>
            <a:r>
              <a:rPr lang="en-US" dirty="0">
                <a:solidFill>
                  <a:srgbClr val="0070C0"/>
                </a:solidFill>
              </a:rPr>
              <a:t>, </a:t>
            </a:r>
            <a:r>
              <a:rPr lang="en-US" dirty="0" err="1">
                <a:solidFill>
                  <a:srgbClr val="0070C0"/>
                </a:solidFill>
              </a:rPr>
              <a:t>Iskhida</a:t>
            </a:r>
            <a:r>
              <a:rPr lang="en-US" dirty="0">
                <a:solidFill>
                  <a:srgbClr val="0070C0"/>
                </a:solidFill>
              </a:rPr>
              <a:t>, Yamada, </a:t>
            </a:r>
            <a:r>
              <a:rPr lang="en-US" dirty="0" err="1">
                <a:solidFill>
                  <a:srgbClr val="0070C0"/>
                </a:solidFill>
              </a:rPr>
              <a:t>Inai</a:t>
            </a:r>
            <a:endParaRPr lang="en-US" dirty="0">
              <a:solidFill>
                <a:srgbClr val="0070C0"/>
              </a:solidFill>
            </a:endParaRPr>
          </a:p>
          <a:p>
            <a:r>
              <a:rPr lang="en-US" dirty="0">
                <a:solidFill>
                  <a:srgbClr val="0070C0"/>
                </a:solidFill>
              </a:rPr>
              <a:t>Nippon Steel &amp; Sumitomo Metals (2015)</a:t>
            </a:r>
          </a:p>
        </p:txBody>
      </p:sp>
    </p:spTree>
    <p:extLst>
      <p:ext uri="{BB962C8B-B14F-4D97-AF65-F5344CB8AC3E}">
        <p14:creationId xmlns:p14="http://schemas.microsoft.com/office/powerpoint/2010/main" val="3677213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F4FA8E2B-540F-286F-74A3-88E6E371F73C}"/>
              </a:ext>
            </a:extLst>
          </p:cNvPr>
          <p:cNvGrpSpPr/>
          <p:nvPr/>
        </p:nvGrpSpPr>
        <p:grpSpPr>
          <a:xfrm>
            <a:off x="343866" y="1166391"/>
            <a:ext cx="2947944" cy="4603467"/>
            <a:chOff x="487234" y="293816"/>
            <a:chExt cx="2947944" cy="4603467"/>
          </a:xfrm>
        </p:grpSpPr>
        <p:pic>
          <p:nvPicPr>
            <p:cNvPr id="5" name="Picture 4" descr="Cartoon person lifting weights with blonde hair&#10;&#10;AI-generated content may be incorrect.">
              <a:extLst>
                <a:ext uri="{FF2B5EF4-FFF2-40B4-BE49-F238E27FC236}">
                  <a16:creationId xmlns:a16="http://schemas.microsoft.com/office/drawing/2014/main" id="{933B702F-083E-3556-D169-72635D6CB1ED}"/>
                </a:ext>
              </a:extLst>
            </p:cNvPr>
            <p:cNvPicPr>
              <a:picLocks noChangeAspect="1"/>
            </p:cNvPicPr>
            <p:nvPr/>
          </p:nvPicPr>
          <p:blipFill>
            <a:blip r:embed="rId2"/>
            <a:stretch>
              <a:fillRect/>
            </a:stretch>
          </p:blipFill>
          <p:spPr>
            <a:xfrm>
              <a:off x="487234" y="293816"/>
              <a:ext cx="2947944" cy="3831397"/>
            </a:xfrm>
            <a:prstGeom prst="rect">
              <a:avLst/>
            </a:prstGeom>
          </p:spPr>
        </p:pic>
        <p:sp>
          <p:nvSpPr>
            <p:cNvPr id="6" name="TextBox 5">
              <a:extLst>
                <a:ext uri="{FF2B5EF4-FFF2-40B4-BE49-F238E27FC236}">
                  <a16:creationId xmlns:a16="http://schemas.microsoft.com/office/drawing/2014/main" id="{529F69BD-0D0E-8C5B-998C-25C255881F74}"/>
                </a:ext>
              </a:extLst>
            </p:cNvPr>
            <p:cNvSpPr txBox="1"/>
            <p:nvPr/>
          </p:nvSpPr>
          <p:spPr>
            <a:xfrm>
              <a:off x="630195" y="4312508"/>
              <a:ext cx="2489784" cy="584775"/>
            </a:xfrm>
            <a:prstGeom prst="rect">
              <a:avLst/>
            </a:prstGeom>
            <a:noFill/>
          </p:spPr>
          <p:txBody>
            <a:bodyPr wrap="none" rtlCol="0">
              <a:spAutoFit/>
            </a:bodyPr>
            <a:lstStyle/>
            <a:p>
              <a:r>
                <a:rPr lang="en-US" sz="3200" dirty="0"/>
                <a:t>235-460 MPa</a:t>
              </a:r>
            </a:p>
          </p:txBody>
        </p:sp>
      </p:grpSp>
      <p:grpSp>
        <p:nvGrpSpPr>
          <p:cNvPr id="26" name="Group 25">
            <a:extLst>
              <a:ext uri="{FF2B5EF4-FFF2-40B4-BE49-F238E27FC236}">
                <a16:creationId xmlns:a16="http://schemas.microsoft.com/office/drawing/2014/main" id="{434E19CE-F5E5-F65E-B039-A0FC73D9A51F}"/>
              </a:ext>
            </a:extLst>
          </p:cNvPr>
          <p:cNvGrpSpPr/>
          <p:nvPr/>
        </p:nvGrpSpPr>
        <p:grpSpPr>
          <a:xfrm>
            <a:off x="3838793" y="143942"/>
            <a:ext cx="3692513" cy="6564485"/>
            <a:chOff x="3838793" y="143942"/>
            <a:chExt cx="3692513" cy="6564485"/>
          </a:xfrm>
        </p:grpSpPr>
        <p:pic>
          <p:nvPicPr>
            <p:cNvPr id="13" name="Picture 12" descr="A close-up of a metal cutting&#10;&#10;AI-generated content may be incorrect.">
              <a:extLst>
                <a:ext uri="{FF2B5EF4-FFF2-40B4-BE49-F238E27FC236}">
                  <a16:creationId xmlns:a16="http://schemas.microsoft.com/office/drawing/2014/main" id="{0C8D5812-B7F7-574E-0685-B3FD30F56831}"/>
                </a:ext>
              </a:extLst>
            </p:cNvPr>
            <p:cNvPicPr>
              <a:picLocks noChangeAspect="1"/>
            </p:cNvPicPr>
            <p:nvPr/>
          </p:nvPicPr>
          <p:blipFill>
            <a:blip r:embed="rId3"/>
            <a:stretch>
              <a:fillRect/>
            </a:stretch>
          </p:blipFill>
          <p:spPr>
            <a:xfrm>
              <a:off x="3838793" y="2614418"/>
              <a:ext cx="3538626" cy="1990477"/>
            </a:xfrm>
            <a:prstGeom prst="rect">
              <a:avLst/>
            </a:prstGeom>
          </p:spPr>
        </p:pic>
        <p:sp>
          <p:nvSpPr>
            <p:cNvPr id="14" name="TextBox 13">
              <a:extLst>
                <a:ext uri="{FF2B5EF4-FFF2-40B4-BE49-F238E27FC236}">
                  <a16:creationId xmlns:a16="http://schemas.microsoft.com/office/drawing/2014/main" id="{1698AAAD-A0AC-1160-6B30-3A681240F187}"/>
                </a:ext>
              </a:extLst>
            </p:cNvPr>
            <p:cNvSpPr txBox="1"/>
            <p:nvPr/>
          </p:nvSpPr>
          <p:spPr>
            <a:xfrm rot="5400000">
              <a:off x="3417732" y="3659361"/>
              <a:ext cx="1317990" cy="261610"/>
            </a:xfrm>
            <a:prstGeom prst="rect">
              <a:avLst/>
            </a:prstGeom>
            <a:solidFill>
              <a:schemeClr val="bg1"/>
            </a:solidFill>
          </p:spPr>
          <p:txBody>
            <a:bodyPr wrap="none" rtlCol="0">
              <a:spAutoFit/>
            </a:bodyPr>
            <a:lstStyle/>
            <a:p>
              <a:r>
                <a:rPr lang="en-US" sz="1100" dirty="0"/>
                <a:t>K. Dalaei, ESAB AB</a:t>
              </a:r>
            </a:p>
          </p:txBody>
        </p:sp>
        <p:pic>
          <p:nvPicPr>
            <p:cNvPr id="11" name="Picture 10" descr="A cartoon of a person welding&#10;&#10;AI-generated content may be incorrect.">
              <a:extLst>
                <a:ext uri="{FF2B5EF4-FFF2-40B4-BE49-F238E27FC236}">
                  <a16:creationId xmlns:a16="http://schemas.microsoft.com/office/drawing/2014/main" id="{DD831D46-B058-DEAF-3DFC-F5B0D246D00E}"/>
                </a:ext>
              </a:extLst>
            </p:cNvPr>
            <p:cNvPicPr>
              <a:picLocks noChangeAspect="1"/>
            </p:cNvPicPr>
            <p:nvPr/>
          </p:nvPicPr>
          <p:blipFill>
            <a:blip r:embed="rId4"/>
            <a:stretch>
              <a:fillRect/>
            </a:stretch>
          </p:blipFill>
          <p:spPr>
            <a:xfrm>
              <a:off x="4076727" y="143942"/>
              <a:ext cx="3062759" cy="2351502"/>
            </a:xfrm>
            <a:prstGeom prst="rect">
              <a:avLst/>
            </a:prstGeom>
          </p:spPr>
        </p:pic>
        <p:pic>
          <p:nvPicPr>
            <p:cNvPr id="16" name="Picture 15" descr="A close-up of a rectangular object&#10;&#10;AI-generated content may be incorrect.">
              <a:extLst>
                <a:ext uri="{FF2B5EF4-FFF2-40B4-BE49-F238E27FC236}">
                  <a16:creationId xmlns:a16="http://schemas.microsoft.com/office/drawing/2014/main" id="{68449B20-15E2-F749-4BCE-D81590D38ADB}"/>
                </a:ext>
              </a:extLst>
            </p:cNvPr>
            <p:cNvPicPr>
              <a:picLocks noChangeAspect="1"/>
            </p:cNvPicPr>
            <p:nvPr/>
          </p:nvPicPr>
          <p:blipFill>
            <a:blip r:embed="rId5"/>
            <a:stretch>
              <a:fillRect/>
            </a:stretch>
          </p:blipFill>
          <p:spPr>
            <a:xfrm rot="5400000">
              <a:off x="4673035" y="4000545"/>
              <a:ext cx="1877138" cy="3538626"/>
            </a:xfrm>
            <a:prstGeom prst="rect">
              <a:avLst/>
            </a:prstGeom>
          </p:spPr>
        </p:pic>
        <p:sp>
          <p:nvSpPr>
            <p:cNvPr id="17" name="TextBox 16">
              <a:extLst>
                <a:ext uri="{FF2B5EF4-FFF2-40B4-BE49-F238E27FC236}">
                  <a16:creationId xmlns:a16="http://schemas.microsoft.com/office/drawing/2014/main" id="{4B7102F2-3553-7D20-AC2C-FAC3F1B91ED3}"/>
                </a:ext>
              </a:extLst>
            </p:cNvPr>
            <p:cNvSpPr txBox="1"/>
            <p:nvPr/>
          </p:nvSpPr>
          <p:spPr>
            <a:xfrm rot="5400000">
              <a:off x="6639876" y="5648106"/>
              <a:ext cx="1475084" cy="307777"/>
            </a:xfrm>
            <a:prstGeom prst="rect">
              <a:avLst/>
            </a:prstGeom>
            <a:solidFill>
              <a:schemeClr val="bg1"/>
            </a:solidFill>
          </p:spPr>
          <p:txBody>
            <a:bodyPr wrap="none" rtlCol="0">
              <a:spAutoFit/>
            </a:bodyPr>
            <a:lstStyle/>
            <a:p>
              <a:r>
                <a:rPr lang="en-US" sz="1400" dirty="0"/>
                <a:t>C. Johnston, TWI</a:t>
              </a:r>
            </a:p>
          </p:txBody>
        </p:sp>
      </p:grpSp>
      <p:grpSp>
        <p:nvGrpSpPr>
          <p:cNvPr id="25" name="Group 24">
            <a:extLst>
              <a:ext uri="{FF2B5EF4-FFF2-40B4-BE49-F238E27FC236}">
                <a16:creationId xmlns:a16="http://schemas.microsoft.com/office/drawing/2014/main" id="{352CF499-D554-585C-692E-E36DF8129D0A}"/>
              </a:ext>
            </a:extLst>
          </p:cNvPr>
          <p:cNvGrpSpPr/>
          <p:nvPr/>
        </p:nvGrpSpPr>
        <p:grpSpPr>
          <a:xfrm>
            <a:off x="7854307" y="220404"/>
            <a:ext cx="2206735" cy="3259953"/>
            <a:chOff x="7854307" y="220404"/>
            <a:chExt cx="2206735" cy="3259953"/>
          </a:xfrm>
        </p:grpSpPr>
        <p:pic>
          <p:nvPicPr>
            <p:cNvPr id="19" name="Picture 18" descr="A cartoon of a person with his mouth open&#10;&#10;AI-generated content may be incorrect.">
              <a:extLst>
                <a:ext uri="{FF2B5EF4-FFF2-40B4-BE49-F238E27FC236}">
                  <a16:creationId xmlns:a16="http://schemas.microsoft.com/office/drawing/2014/main" id="{705A8550-FC62-F340-E29C-BADA9832BA8A}"/>
                </a:ext>
              </a:extLst>
            </p:cNvPr>
            <p:cNvPicPr>
              <a:picLocks noChangeAspect="1"/>
            </p:cNvPicPr>
            <p:nvPr/>
          </p:nvPicPr>
          <p:blipFill>
            <a:blip r:embed="rId6"/>
            <a:stretch>
              <a:fillRect/>
            </a:stretch>
          </p:blipFill>
          <p:spPr>
            <a:xfrm>
              <a:off x="7854307" y="220404"/>
              <a:ext cx="1805034" cy="3259953"/>
            </a:xfrm>
            <a:prstGeom prst="rect">
              <a:avLst/>
            </a:prstGeom>
          </p:spPr>
        </p:pic>
        <p:sp>
          <p:nvSpPr>
            <p:cNvPr id="20" name="TextBox 19">
              <a:extLst>
                <a:ext uri="{FF2B5EF4-FFF2-40B4-BE49-F238E27FC236}">
                  <a16:creationId xmlns:a16="http://schemas.microsoft.com/office/drawing/2014/main" id="{35B6C30F-538D-8BB9-6656-478D30F400F5}"/>
                </a:ext>
              </a:extLst>
            </p:cNvPr>
            <p:cNvSpPr txBox="1"/>
            <p:nvPr/>
          </p:nvSpPr>
          <p:spPr>
            <a:xfrm rot="3907391">
              <a:off x="9034960" y="1264577"/>
              <a:ext cx="1590500" cy="461665"/>
            </a:xfrm>
            <a:prstGeom prst="rect">
              <a:avLst/>
            </a:prstGeom>
            <a:noFill/>
          </p:spPr>
          <p:txBody>
            <a:bodyPr wrap="none" rtlCol="0">
              <a:spAutoFit/>
            </a:bodyPr>
            <a:lstStyle/>
            <a:p>
              <a:r>
                <a:rPr lang="en-US" sz="2400" dirty="0"/>
                <a:t>Toughness</a:t>
              </a:r>
            </a:p>
          </p:txBody>
        </p:sp>
      </p:grpSp>
      <p:pic>
        <p:nvPicPr>
          <p:cNvPr id="22" name="Picture 21" descr="A stack of metal sheets in a warehouse&#10;&#10;AI-generated content may be incorrect.">
            <a:extLst>
              <a:ext uri="{FF2B5EF4-FFF2-40B4-BE49-F238E27FC236}">
                <a16:creationId xmlns:a16="http://schemas.microsoft.com/office/drawing/2014/main" id="{8002D111-732A-F0A0-D901-A89E85F6962A}"/>
              </a:ext>
            </a:extLst>
          </p:cNvPr>
          <p:cNvPicPr>
            <a:picLocks noChangeAspect="1"/>
          </p:cNvPicPr>
          <p:nvPr/>
        </p:nvPicPr>
        <p:blipFill>
          <a:blip r:embed="rId7"/>
          <a:stretch>
            <a:fillRect/>
          </a:stretch>
        </p:blipFill>
        <p:spPr>
          <a:xfrm>
            <a:off x="7781034" y="3556801"/>
            <a:ext cx="4218244" cy="3155633"/>
          </a:xfrm>
          <a:prstGeom prst="rect">
            <a:avLst/>
          </a:prstGeom>
        </p:spPr>
      </p:pic>
    </p:spTree>
    <p:extLst>
      <p:ext uri="{BB962C8B-B14F-4D97-AF65-F5344CB8AC3E}">
        <p14:creationId xmlns:p14="http://schemas.microsoft.com/office/powerpoint/2010/main" val="2941207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4B719-23A4-7258-AEED-F5853033D0A6}"/>
              </a:ext>
            </a:extLst>
          </p:cNvPr>
          <p:cNvSpPr>
            <a:spLocks noGrp="1"/>
          </p:cNvSpPr>
          <p:nvPr>
            <p:ph type="title"/>
          </p:nvPr>
        </p:nvSpPr>
        <p:spPr/>
        <p:txBody>
          <a:bodyPr/>
          <a:lstStyle/>
          <a:p>
            <a:r>
              <a:rPr lang="en-US" dirty="0"/>
              <a:t>Material standards, certification</a:t>
            </a:r>
          </a:p>
        </p:txBody>
      </p:sp>
      <p:sp>
        <p:nvSpPr>
          <p:cNvPr id="4" name="TextBox 3">
            <a:extLst>
              <a:ext uri="{FF2B5EF4-FFF2-40B4-BE49-F238E27FC236}">
                <a16:creationId xmlns:a16="http://schemas.microsoft.com/office/drawing/2014/main" id="{0BAF944C-FBD8-E76B-9EA1-5213651656DA}"/>
              </a:ext>
            </a:extLst>
          </p:cNvPr>
          <p:cNvSpPr txBox="1"/>
          <p:nvPr/>
        </p:nvSpPr>
        <p:spPr>
          <a:xfrm>
            <a:off x="1396313" y="1690688"/>
            <a:ext cx="8172430" cy="4327018"/>
          </a:xfrm>
          <a:prstGeom prst="rect">
            <a:avLst/>
          </a:prstGeom>
          <a:noFill/>
        </p:spPr>
        <p:txBody>
          <a:bodyPr wrap="none" rtlCol="0">
            <a:spAutoFit/>
          </a:bodyPr>
          <a:lstStyle/>
          <a:p>
            <a:pPr>
              <a:lnSpc>
                <a:spcPct val="150000"/>
              </a:lnSpc>
            </a:pPr>
            <a:r>
              <a:rPr lang="en-GB" sz="4400" i="0" u="none" strike="noStrike" dirty="0">
                <a:solidFill>
                  <a:srgbClr val="222222"/>
                </a:solidFill>
                <a:effectLst/>
                <a:latin typeface="DDG_ProximaNova"/>
              </a:rPr>
              <a:t>Lloyd’s register (1760)</a:t>
            </a:r>
          </a:p>
          <a:p>
            <a:pPr>
              <a:lnSpc>
                <a:spcPct val="150000"/>
              </a:lnSpc>
            </a:pPr>
            <a:r>
              <a:rPr lang="en-GB" sz="2800" dirty="0">
                <a:solidFill>
                  <a:srgbClr val="222222"/>
                </a:solidFill>
                <a:latin typeface="DDG_ProximaNova"/>
              </a:rPr>
              <a:t>world’s leading classification society</a:t>
            </a:r>
          </a:p>
          <a:p>
            <a:pPr>
              <a:lnSpc>
                <a:spcPct val="150000"/>
              </a:lnSpc>
            </a:pPr>
            <a:endParaRPr lang="en-US" sz="2800" dirty="0"/>
          </a:p>
          <a:p>
            <a:pPr>
              <a:lnSpc>
                <a:spcPct val="150000"/>
              </a:lnSpc>
            </a:pPr>
            <a:r>
              <a:rPr lang="en-GB" sz="4400" i="0" u="none" strike="noStrike" dirty="0">
                <a:solidFill>
                  <a:srgbClr val="222222"/>
                </a:solidFill>
                <a:effectLst/>
                <a:latin typeface="DDG_ProximaNova"/>
              </a:rPr>
              <a:t>Det Norske Veritas – </a:t>
            </a:r>
            <a:r>
              <a:rPr lang="en-GB" sz="4400" i="0" u="none" strike="noStrike" dirty="0" err="1">
                <a:solidFill>
                  <a:srgbClr val="222222"/>
                </a:solidFill>
                <a:effectLst/>
                <a:latin typeface="DDG_ProximaNova"/>
              </a:rPr>
              <a:t>Germanischer</a:t>
            </a:r>
            <a:endParaRPr lang="en-GB" sz="4400" i="0" u="none" strike="noStrike" dirty="0">
              <a:solidFill>
                <a:srgbClr val="222222"/>
              </a:solidFill>
              <a:effectLst/>
              <a:latin typeface="DDG_ProximaNova"/>
            </a:endParaRPr>
          </a:p>
          <a:p>
            <a:pPr>
              <a:lnSpc>
                <a:spcPct val="150000"/>
              </a:lnSpc>
            </a:pPr>
            <a:r>
              <a:rPr lang="en-GB" sz="4400" i="0" u="none" strike="noStrike" dirty="0">
                <a:solidFill>
                  <a:srgbClr val="222222"/>
                </a:solidFill>
                <a:effectLst/>
                <a:latin typeface="DDG_ProximaNova"/>
              </a:rPr>
              <a:t>American Bureau of Shipping</a:t>
            </a:r>
          </a:p>
        </p:txBody>
      </p:sp>
      <p:pic>
        <p:nvPicPr>
          <p:cNvPr id="6" name="Picture 5" descr="A blue scroll with red ribbon&#10;&#10;AI-generated content may be incorrect.">
            <a:extLst>
              <a:ext uri="{FF2B5EF4-FFF2-40B4-BE49-F238E27FC236}">
                <a16:creationId xmlns:a16="http://schemas.microsoft.com/office/drawing/2014/main" id="{E272387F-4933-8578-E4A2-189A9C149DCC}"/>
              </a:ext>
            </a:extLst>
          </p:cNvPr>
          <p:cNvPicPr>
            <a:picLocks noChangeAspect="1"/>
          </p:cNvPicPr>
          <p:nvPr/>
        </p:nvPicPr>
        <p:blipFill>
          <a:blip r:embed="rId2"/>
          <a:stretch>
            <a:fillRect/>
          </a:stretch>
        </p:blipFill>
        <p:spPr>
          <a:xfrm>
            <a:off x="8130745" y="1541620"/>
            <a:ext cx="3781167" cy="2702274"/>
          </a:xfrm>
          <a:prstGeom prst="rect">
            <a:avLst/>
          </a:prstGeom>
        </p:spPr>
      </p:pic>
    </p:spTree>
    <p:extLst>
      <p:ext uri="{BB962C8B-B14F-4D97-AF65-F5344CB8AC3E}">
        <p14:creationId xmlns:p14="http://schemas.microsoft.com/office/powerpoint/2010/main" val="3240459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
            <a:hlinkHover r:id="" action="ppaction://ole?verb=0"/>
            <a:extLst>
              <a:ext uri="{FF2B5EF4-FFF2-40B4-BE49-F238E27FC236}">
                <a16:creationId xmlns:a16="http://schemas.microsoft.com/office/drawing/2014/main" id="{B48308F1-F74B-D870-B126-E7F9EF776F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2423" y="119472"/>
            <a:ext cx="11056966" cy="6219544"/>
          </a:xfrm>
          <a:prstGeom prst="rect">
            <a:avLst/>
          </a:prstGeom>
        </p:spPr>
      </p:pic>
      <p:sp>
        <p:nvSpPr>
          <p:cNvPr id="5" name="TextBox 4">
            <a:extLst>
              <a:ext uri="{FF2B5EF4-FFF2-40B4-BE49-F238E27FC236}">
                <a16:creationId xmlns:a16="http://schemas.microsoft.com/office/drawing/2014/main" id="{4E812D8A-9E14-7E33-2F06-51ACB446A0DD}"/>
              </a:ext>
            </a:extLst>
          </p:cNvPr>
          <p:cNvSpPr txBox="1"/>
          <p:nvPr/>
        </p:nvSpPr>
        <p:spPr>
          <a:xfrm rot="5400000">
            <a:off x="8808487" y="3013149"/>
            <a:ext cx="5860515" cy="461665"/>
          </a:xfrm>
          <a:prstGeom prst="rect">
            <a:avLst/>
          </a:prstGeom>
          <a:noFill/>
        </p:spPr>
        <p:txBody>
          <a:bodyPr wrap="none" rtlCol="0">
            <a:spAutoFit/>
          </a:bodyPr>
          <a:lstStyle/>
          <a:p>
            <a:r>
              <a:rPr lang="en-US" sz="2400" dirty="0"/>
              <a:t>Courtesy </a:t>
            </a:r>
            <a:r>
              <a:rPr lang="en-US" sz="2400" dirty="0" err="1"/>
              <a:t>Kazutoshi</a:t>
            </a:r>
            <a:r>
              <a:rPr lang="en-US" sz="2400" dirty="0"/>
              <a:t> Ichikawa, Nippon Steel</a:t>
            </a:r>
          </a:p>
        </p:txBody>
      </p:sp>
    </p:spTree>
    <p:extLst>
      <p:ext uri="{BB962C8B-B14F-4D97-AF65-F5344CB8AC3E}">
        <p14:creationId xmlns:p14="http://schemas.microsoft.com/office/powerpoint/2010/main" val="143817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text&#10;&#10;AI-generated content may be incorrect.">
            <a:extLst>
              <a:ext uri="{FF2B5EF4-FFF2-40B4-BE49-F238E27FC236}">
                <a16:creationId xmlns:a16="http://schemas.microsoft.com/office/drawing/2014/main" id="{1A18B647-DD0C-4B6F-1535-8053E1B9CCA9}"/>
              </a:ext>
            </a:extLst>
          </p:cNvPr>
          <p:cNvPicPr>
            <a:picLocks noChangeAspect="1"/>
          </p:cNvPicPr>
          <p:nvPr/>
        </p:nvPicPr>
        <p:blipFill>
          <a:blip r:embed="rId3"/>
          <a:stretch>
            <a:fillRect/>
          </a:stretch>
        </p:blipFill>
        <p:spPr>
          <a:xfrm rot="21107156">
            <a:off x="348145" y="786438"/>
            <a:ext cx="10457213" cy="3219554"/>
          </a:xfrm>
          <a:prstGeom prst="rect">
            <a:avLst/>
          </a:prstGeom>
        </p:spPr>
      </p:pic>
      <p:pic>
        <p:nvPicPr>
          <p:cNvPr id="9" name="Picture 8" descr="A rusty tractor in a field&#10;&#10;AI-generated content may be incorrect.">
            <a:extLst>
              <a:ext uri="{FF2B5EF4-FFF2-40B4-BE49-F238E27FC236}">
                <a16:creationId xmlns:a16="http://schemas.microsoft.com/office/drawing/2014/main" id="{7752BCA6-6D58-EDF0-C792-76D2BF526927}"/>
              </a:ext>
            </a:extLst>
          </p:cNvPr>
          <p:cNvPicPr>
            <a:picLocks noChangeAspect="1"/>
          </p:cNvPicPr>
          <p:nvPr/>
        </p:nvPicPr>
        <p:blipFill>
          <a:blip r:embed="rId4"/>
          <a:stretch>
            <a:fillRect/>
          </a:stretch>
        </p:blipFill>
        <p:spPr>
          <a:xfrm>
            <a:off x="6858000" y="3474398"/>
            <a:ext cx="5162207" cy="3238523"/>
          </a:xfrm>
          <a:prstGeom prst="rect">
            <a:avLst/>
          </a:prstGeom>
          <a:effectLst>
            <a:softEdge rad="116241"/>
          </a:effectLst>
        </p:spPr>
      </p:pic>
      <p:pic>
        <p:nvPicPr>
          <p:cNvPr id="11" name="Picture 10" descr="A store with shelves of beverages&#10;&#10;AI-generated content may be incorrect.">
            <a:extLst>
              <a:ext uri="{FF2B5EF4-FFF2-40B4-BE49-F238E27FC236}">
                <a16:creationId xmlns:a16="http://schemas.microsoft.com/office/drawing/2014/main" id="{C77E9F5B-B13C-96F2-C63C-53F2EFAF41F3}"/>
              </a:ext>
            </a:extLst>
          </p:cNvPr>
          <p:cNvPicPr>
            <a:picLocks noChangeAspect="1"/>
          </p:cNvPicPr>
          <p:nvPr/>
        </p:nvPicPr>
        <p:blipFill>
          <a:blip r:embed="rId5"/>
          <a:srcRect t="39532" b="19345"/>
          <a:stretch/>
        </p:blipFill>
        <p:spPr>
          <a:xfrm>
            <a:off x="171793" y="4582964"/>
            <a:ext cx="6574996" cy="2027900"/>
          </a:xfrm>
          <a:prstGeom prst="rect">
            <a:avLst/>
          </a:prstGeom>
          <a:effectLst>
            <a:softEdge rad="144484"/>
          </a:effectLst>
        </p:spPr>
      </p:pic>
    </p:spTree>
    <p:extLst>
      <p:ext uri="{BB962C8B-B14F-4D97-AF65-F5344CB8AC3E}">
        <p14:creationId xmlns:p14="http://schemas.microsoft.com/office/powerpoint/2010/main" val="21303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812D8A-9E14-7E33-2F06-51ACB446A0DD}"/>
              </a:ext>
            </a:extLst>
          </p:cNvPr>
          <p:cNvSpPr txBox="1"/>
          <p:nvPr/>
        </p:nvSpPr>
        <p:spPr>
          <a:xfrm rot="16200000">
            <a:off x="-2485589" y="2699425"/>
            <a:ext cx="5860515" cy="461665"/>
          </a:xfrm>
          <a:prstGeom prst="rect">
            <a:avLst/>
          </a:prstGeom>
          <a:noFill/>
        </p:spPr>
        <p:txBody>
          <a:bodyPr wrap="none" rtlCol="0">
            <a:spAutoFit/>
          </a:bodyPr>
          <a:lstStyle/>
          <a:p>
            <a:r>
              <a:rPr lang="en-US" sz="2400" dirty="0"/>
              <a:t>Courtesy </a:t>
            </a:r>
            <a:r>
              <a:rPr lang="en-US" sz="2400" dirty="0" err="1"/>
              <a:t>Kazutoshi</a:t>
            </a:r>
            <a:r>
              <a:rPr lang="en-US" sz="2400" dirty="0"/>
              <a:t> Ichikawa, Nippon Steel</a:t>
            </a:r>
          </a:p>
        </p:txBody>
      </p:sp>
      <p:pic>
        <p:nvPicPr>
          <p:cNvPr id="2" name="b">
            <a:hlinkHover r:id="" action="ppaction://ole?verb=0"/>
            <a:extLst>
              <a:ext uri="{FF2B5EF4-FFF2-40B4-BE49-F238E27FC236}">
                <a16:creationId xmlns:a16="http://schemas.microsoft.com/office/drawing/2014/main" id="{BBD30EA1-73E4-23F6-35ED-92776DFC9AB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4466" y="189426"/>
            <a:ext cx="10746259" cy="6044771"/>
          </a:xfrm>
          <a:prstGeom prst="rect">
            <a:avLst/>
          </a:prstGeom>
        </p:spPr>
      </p:pic>
    </p:spTree>
    <p:extLst>
      <p:ext uri="{BB962C8B-B14F-4D97-AF65-F5344CB8AC3E}">
        <p14:creationId xmlns:p14="http://schemas.microsoft.com/office/powerpoint/2010/main" val="145427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website&#10;&#10;AI-generated content may be incorrect.">
            <a:extLst>
              <a:ext uri="{FF2B5EF4-FFF2-40B4-BE49-F238E27FC236}">
                <a16:creationId xmlns:a16="http://schemas.microsoft.com/office/drawing/2014/main" id="{F054F53B-C0AB-FE26-73F4-800853DC7D84}"/>
              </a:ext>
            </a:extLst>
          </p:cNvPr>
          <p:cNvPicPr>
            <a:picLocks noChangeAspect="1"/>
          </p:cNvPicPr>
          <p:nvPr/>
        </p:nvPicPr>
        <p:blipFill>
          <a:blip r:embed="rId2"/>
          <a:stretch>
            <a:fillRect/>
          </a:stretch>
        </p:blipFill>
        <p:spPr>
          <a:xfrm>
            <a:off x="296227" y="359541"/>
            <a:ext cx="11660245" cy="3902547"/>
          </a:xfrm>
          <a:prstGeom prst="rect">
            <a:avLst/>
          </a:prstGeom>
        </p:spPr>
      </p:pic>
      <p:sp>
        <p:nvSpPr>
          <p:cNvPr id="7" name="TextBox 6">
            <a:extLst>
              <a:ext uri="{FF2B5EF4-FFF2-40B4-BE49-F238E27FC236}">
                <a16:creationId xmlns:a16="http://schemas.microsoft.com/office/drawing/2014/main" id="{29944BB0-394D-E560-8804-B6A9D3A00A0B}"/>
              </a:ext>
            </a:extLst>
          </p:cNvPr>
          <p:cNvSpPr txBox="1"/>
          <p:nvPr/>
        </p:nvSpPr>
        <p:spPr>
          <a:xfrm>
            <a:off x="235528" y="3789218"/>
            <a:ext cx="6896287" cy="2031325"/>
          </a:xfrm>
          <a:prstGeom prst="rect">
            <a:avLst/>
          </a:prstGeom>
          <a:noFill/>
        </p:spPr>
        <p:txBody>
          <a:bodyPr wrap="square">
            <a:spAutoFit/>
          </a:bodyPr>
          <a:lstStyle/>
          <a:p>
            <a:r>
              <a:rPr lang="en-GB" b="0" i="0" u="none" strike="noStrike" dirty="0">
                <a:solidFill>
                  <a:srgbClr val="444444"/>
                </a:solidFill>
                <a:effectLst/>
                <a:latin typeface="Verdana" panose="020B0604030504040204" pitchFamily="34" charset="0"/>
              </a:rPr>
              <a:t>Deadweight: 206,600 tons</a:t>
            </a:r>
            <a:br>
              <a:rPr lang="en-GB" dirty="0"/>
            </a:br>
            <a:r>
              <a:rPr lang="en-GB" b="0" i="0" u="none" strike="noStrike" dirty="0">
                <a:solidFill>
                  <a:srgbClr val="444444"/>
                </a:solidFill>
                <a:effectLst/>
                <a:latin typeface="Verdana" panose="020B0604030504040204" pitchFamily="34" charset="0"/>
              </a:rPr>
              <a:t>Size: Length overall:299.94 m;</a:t>
            </a:r>
            <a:br>
              <a:rPr lang="en-GB" dirty="0"/>
            </a:br>
            <a:r>
              <a:rPr lang="en-GB" b="0" i="0" u="none" strike="noStrike" dirty="0">
                <a:solidFill>
                  <a:srgbClr val="444444"/>
                </a:solidFill>
                <a:effectLst/>
                <a:latin typeface="Verdana" panose="020B0604030504040204" pitchFamily="34" charset="0"/>
              </a:rPr>
              <a:t>        Breadth: 50.00 m;</a:t>
            </a:r>
            <a:br>
              <a:rPr lang="en-GB" dirty="0"/>
            </a:br>
            <a:r>
              <a:rPr lang="en-GB" b="0" i="0" u="none" strike="noStrike" dirty="0">
                <a:solidFill>
                  <a:srgbClr val="444444"/>
                </a:solidFill>
                <a:effectLst/>
                <a:latin typeface="Verdana" panose="020B0604030504040204" pitchFamily="34" charset="0"/>
              </a:rPr>
              <a:t>        Depth: 24.70 m</a:t>
            </a:r>
            <a:br>
              <a:rPr lang="en-GB" dirty="0"/>
            </a:br>
            <a:r>
              <a:rPr lang="en-GB" b="0" i="0" u="none" strike="noStrike" dirty="0">
                <a:solidFill>
                  <a:srgbClr val="444444"/>
                </a:solidFill>
                <a:effectLst/>
                <a:latin typeface="Verdana" panose="020B0604030504040204" pitchFamily="34" charset="0"/>
              </a:rPr>
              <a:t>Built by Saijo Shipyard of </a:t>
            </a:r>
            <a:r>
              <a:rPr lang="en-GB" b="0" i="0" u="none" strike="noStrike" dirty="0" err="1">
                <a:solidFill>
                  <a:srgbClr val="444444"/>
                </a:solidFill>
                <a:effectLst/>
                <a:latin typeface="Verdana" panose="020B0604030504040204" pitchFamily="34" charset="0"/>
              </a:rPr>
              <a:t>Imabari</a:t>
            </a:r>
            <a:r>
              <a:rPr lang="en-GB" b="0" i="0" u="none" strike="noStrike" dirty="0">
                <a:solidFill>
                  <a:srgbClr val="444444"/>
                </a:solidFill>
                <a:effectLst/>
                <a:latin typeface="Verdana" panose="020B0604030504040204" pitchFamily="34" charset="0"/>
              </a:rPr>
              <a:t> Shipbuilding Co., Ltd.</a:t>
            </a:r>
            <a:br>
              <a:rPr lang="en-GB" dirty="0"/>
            </a:br>
            <a:r>
              <a:rPr lang="en-GB" b="0" i="0" u="none" strike="noStrike" dirty="0">
                <a:solidFill>
                  <a:srgbClr val="444444"/>
                </a:solidFill>
                <a:effectLst/>
                <a:latin typeface="Verdana" panose="020B0604030504040204" pitchFamily="34" charset="0"/>
              </a:rPr>
              <a:t>Shipping company: Mitsui O.S.K. Lines, Ltd.</a:t>
            </a:r>
            <a:br>
              <a:rPr lang="en-GB" dirty="0"/>
            </a:br>
            <a:r>
              <a:rPr lang="en-GB" b="0" i="0" u="none" strike="noStrike" dirty="0">
                <a:solidFill>
                  <a:srgbClr val="444444"/>
                </a:solidFill>
                <a:effectLst/>
                <a:latin typeface="Verdana" panose="020B0604030504040204" pitchFamily="34" charset="0"/>
              </a:rPr>
              <a:t>Launched on August 2, 2014</a:t>
            </a:r>
            <a:endParaRPr lang="en-US" dirty="0"/>
          </a:p>
        </p:txBody>
      </p:sp>
    </p:spTree>
    <p:extLst>
      <p:ext uri="{BB962C8B-B14F-4D97-AF65-F5344CB8AC3E}">
        <p14:creationId xmlns:p14="http://schemas.microsoft.com/office/powerpoint/2010/main" val="1274595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black plastic object&#10;&#10;AI-generated content may be incorrect.">
            <a:extLst>
              <a:ext uri="{FF2B5EF4-FFF2-40B4-BE49-F238E27FC236}">
                <a16:creationId xmlns:a16="http://schemas.microsoft.com/office/drawing/2014/main" id="{0B54D296-A444-E2A1-995B-1BCD39D157D9}"/>
              </a:ext>
            </a:extLst>
          </p:cNvPr>
          <p:cNvPicPr>
            <a:picLocks noChangeAspect="1"/>
          </p:cNvPicPr>
          <p:nvPr/>
        </p:nvPicPr>
        <p:blipFill>
          <a:blip r:embed="rId2"/>
          <a:stretch>
            <a:fillRect/>
          </a:stretch>
        </p:blipFill>
        <p:spPr>
          <a:xfrm>
            <a:off x="298231" y="770709"/>
            <a:ext cx="11135257" cy="4330377"/>
          </a:xfrm>
          <a:prstGeom prst="rect">
            <a:avLst/>
          </a:prstGeom>
        </p:spPr>
      </p:pic>
      <p:sp>
        <p:nvSpPr>
          <p:cNvPr id="10" name="TextBox 9">
            <a:extLst>
              <a:ext uri="{FF2B5EF4-FFF2-40B4-BE49-F238E27FC236}">
                <a16:creationId xmlns:a16="http://schemas.microsoft.com/office/drawing/2014/main" id="{58F75285-E2EA-A092-066A-DFC89A7E1BA6}"/>
              </a:ext>
            </a:extLst>
          </p:cNvPr>
          <p:cNvSpPr txBox="1"/>
          <p:nvPr/>
        </p:nvSpPr>
        <p:spPr>
          <a:xfrm rot="5400000">
            <a:off x="11036103" y="2988477"/>
            <a:ext cx="1164101" cy="369332"/>
          </a:xfrm>
          <a:prstGeom prst="rect">
            <a:avLst/>
          </a:prstGeom>
          <a:noFill/>
        </p:spPr>
        <p:txBody>
          <a:bodyPr wrap="none" rtlCol="0">
            <a:spAutoFit/>
          </a:bodyPr>
          <a:lstStyle/>
          <a:p>
            <a:r>
              <a:rPr lang="en-US" dirty="0"/>
              <a:t>CC BY 4.0</a:t>
            </a:r>
          </a:p>
        </p:txBody>
      </p:sp>
      <p:sp>
        <p:nvSpPr>
          <p:cNvPr id="2" name="TextBox 1">
            <a:extLst>
              <a:ext uri="{FF2B5EF4-FFF2-40B4-BE49-F238E27FC236}">
                <a16:creationId xmlns:a16="http://schemas.microsoft.com/office/drawing/2014/main" id="{7974976D-EC7E-9DC9-CF9F-F9DC450FBFDA}"/>
              </a:ext>
            </a:extLst>
          </p:cNvPr>
          <p:cNvSpPr txBox="1"/>
          <p:nvPr/>
        </p:nvSpPr>
        <p:spPr>
          <a:xfrm>
            <a:off x="6871063" y="5408023"/>
            <a:ext cx="4525534" cy="1077218"/>
          </a:xfrm>
          <a:prstGeom prst="rect">
            <a:avLst/>
          </a:prstGeom>
          <a:noFill/>
        </p:spPr>
        <p:txBody>
          <a:bodyPr wrap="none" rtlCol="0">
            <a:spAutoFit/>
          </a:bodyPr>
          <a:lstStyle/>
          <a:p>
            <a:r>
              <a:rPr lang="en-US" sz="3200" dirty="0">
                <a:solidFill>
                  <a:srgbClr val="FF0000"/>
                </a:solidFill>
              </a:rPr>
              <a:t>70% reduction in weight,</a:t>
            </a:r>
          </a:p>
          <a:p>
            <a:r>
              <a:rPr lang="en-US" sz="3200" dirty="0">
                <a:solidFill>
                  <a:srgbClr val="FF0000"/>
                </a:solidFill>
              </a:rPr>
              <a:t>better engineering</a:t>
            </a:r>
          </a:p>
        </p:txBody>
      </p:sp>
    </p:spTree>
    <p:extLst>
      <p:ext uri="{BB962C8B-B14F-4D97-AF65-F5344CB8AC3E}">
        <p14:creationId xmlns:p14="http://schemas.microsoft.com/office/powerpoint/2010/main" val="1471053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0C11F-4A04-709F-ABBA-150D759DC0D1}"/>
              </a:ext>
            </a:extLst>
          </p:cNvPr>
          <p:cNvSpPr>
            <a:spLocks noGrp="1"/>
          </p:cNvSpPr>
          <p:nvPr>
            <p:ph type="title"/>
          </p:nvPr>
        </p:nvSpPr>
        <p:spPr>
          <a:xfrm>
            <a:off x="5360773" y="939006"/>
            <a:ext cx="3115962" cy="1325563"/>
          </a:xfrm>
        </p:spPr>
        <p:txBody>
          <a:bodyPr/>
          <a:lstStyle/>
          <a:p>
            <a:r>
              <a:rPr lang="en-US" dirty="0"/>
              <a:t>CO</a:t>
            </a:r>
            <a:r>
              <a:rPr lang="en-US" baseline="-25000" dirty="0"/>
              <a:t>2</a:t>
            </a:r>
            <a:r>
              <a:rPr lang="en-US" dirty="0"/>
              <a:t> / g km</a:t>
            </a:r>
            <a:r>
              <a:rPr lang="en-US" baseline="30000" dirty="0"/>
              <a:t>-1</a:t>
            </a:r>
          </a:p>
        </p:txBody>
      </p:sp>
      <p:sp>
        <p:nvSpPr>
          <p:cNvPr id="3" name="Content Placeholder 2">
            <a:extLst>
              <a:ext uri="{FF2B5EF4-FFF2-40B4-BE49-F238E27FC236}">
                <a16:creationId xmlns:a16="http://schemas.microsoft.com/office/drawing/2014/main" id="{1507A7FC-D07B-0EB8-8C19-B428B59C99A4}"/>
              </a:ext>
            </a:extLst>
          </p:cNvPr>
          <p:cNvSpPr>
            <a:spLocks noGrp="1"/>
          </p:cNvSpPr>
          <p:nvPr>
            <p:ph idx="1"/>
          </p:nvPr>
        </p:nvSpPr>
        <p:spPr/>
        <p:txBody>
          <a:bodyPr>
            <a:normAutofit/>
          </a:bodyPr>
          <a:lstStyle/>
          <a:p>
            <a:pPr>
              <a:lnSpc>
                <a:spcPct val="200000"/>
              </a:lnSpc>
            </a:pPr>
            <a:r>
              <a:rPr lang="en-US" sz="4000" dirty="0"/>
              <a:t>Tesla Roadster (France) 26</a:t>
            </a:r>
          </a:p>
          <a:p>
            <a:pPr>
              <a:lnSpc>
                <a:spcPct val="200000"/>
              </a:lnSpc>
            </a:pPr>
            <a:r>
              <a:rPr lang="en-US" sz="4000" dirty="0"/>
              <a:t>Tesla Roadster (USA)      141</a:t>
            </a:r>
          </a:p>
          <a:p>
            <a:pPr>
              <a:lnSpc>
                <a:spcPct val="200000"/>
              </a:lnSpc>
            </a:pPr>
            <a:r>
              <a:rPr lang="en-US" sz="4000" dirty="0"/>
              <a:t>Ford Fiesta Eco (petrol)  95</a:t>
            </a:r>
          </a:p>
        </p:txBody>
      </p:sp>
      <p:sp>
        <p:nvSpPr>
          <p:cNvPr id="4" name="TextBox 3">
            <a:extLst>
              <a:ext uri="{FF2B5EF4-FFF2-40B4-BE49-F238E27FC236}">
                <a16:creationId xmlns:a16="http://schemas.microsoft.com/office/drawing/2014/main" id="{10D70C13-5DF6-3DF0-522D-8F89DAFD45D1}"/>
              </a:ext>
            </a:extLst>
          </p:cNvPr>
          <p:cNvSpPr txBox="1"/>
          <p:nvPr/>
        </p:nvSpPr>
        <p:spPr>
          <a:xfrm>
            <a:off x="184043" y="6400800"/>
            <a:ext cx="5594801" cy="369332"/>
          </a:xfrm>
          <a:prstGeom prst="rect">
            <a:avLst/>
          </a:prstGeom>
          <a:noFill/>
        </p:spPr>
        <p:txBody>
          <a:bodyPr wrap="none" rtlCol="0">
            <a:spAutoFit/>
          </a:bodyPr>
          <a:lstStyle/>
          <a:p>
            <a:r>
              <a:rPr lang="en-US" dirty="0">
                <a:solidFill>
                  <a:srgbClr val="0070C0"/>
                </a:solidFill>
              </a:rPr>
              <a:t>Tesla data from </a:t>
            </a:r>
            <a:r>
              <a:rPr lang="en-GB" sz="1800" dirty="0">
                <a:solidFill>
                  <a:srgbClr val="0070C0"/>
                </a:solidFill>
                <a:effectLst/>
                <a:latin typeface="AdvPSA405"/>
              </a:rPr>
              <a:t>Energy Environ. Sci.</a:t>
            </a:r>
            <a:r>
              <a:rPr lang="en-GB" sz="1800" dirty="0">
                <a:solidFill>
                  <a:srgbClr val="0070C0"/>
                </a:solidFill>
                <a:effectLst/>
                <a:latin typeface="AdvPSA403"/>
              </a:rPr>
              <a:t>, 2010, </a:t>
            </a:r>
            <a:r>
              <a:rPr lang="en-GB" sz="1800" dirty="0">
                <a:solidFill>
                  <a:srgbClr val="0070C0"/>
                </a:solidFill>
                <a:effectLst/>
                <a:latin typeface="AdvPSAED8"/>
              </a:rPr>
              <a:t>3</a:t>
            </a:r>
            <a:r>
              <a:rPr lang="en-GB" sz="1800" dirty="0">
                <a:solidFill>
                  <a:srgbClr val="0070C0"/>
                </a:solidFill>
                <a:effectLst/>
                <a:latin typeface="AdvPSA403"/>
              </a:rPr>
              <a:t>, 1825–1832 </a:t>
            </a:r>
            <a:endParaRPr lang="en-GB" dirty="0">
              <a:solidFill>
                <a:srgbClr val="0070C0"/>
              </a:solidFill>
            </a:endParaRPr>
          </a:p>
        </p:txBody>
      </p:sp>
      <p:pic>
        <p:nvPicPr>
          <p:cNvPr id="6" name="Picture 5" descr="A silver car parked in a parking lot&#10;&#10;AI-generated content may be incorrect.">
            <a:extLst>
              <a:ext uri="{FF2B5EF4-FFF2-40B4-BE49-F238E27FC236}">
                <a16:creationId xmlns:a16="http://schemas.microsoft.com/office/drawing/2014/main" id="{F87216EE-7781-290F-5057-883468BB3F4C}"/>
              </a:ext>
            </a:extLst>
          </p:cNvPr>
          <p:cNvPicPr>
            <a:picLocks noChangeAspect="1"/>
          </p:cNvPicPr>
          <p:nvPr/>
        </p:nvPicPr>
        <p:blipFill>
          <a:blip r:embed="rId2"/>
          <a:stretch>
            <a:fillRect/>
          </a:stretch>
        </p:blipFill>
        <p:spPr>
          <a:xfrm>
            <a:off x="7809469" y="3263857"/>
            <a:ext cx="3884141" cy="2913106"/>
          </a:xfrm>
          <a:prstGeom prst="rect">
            <a:avLst/>
          </a:prstGeom>
        </p:spPr>
      </p:pic>
    </p:spTree>
    <p:extLst>
      <p:ext uri="{BB962C8B-B14F-4D97-AF65-F5344CB8AC3E}">
        <p14:creationId xmlns:p14="http://schemas.microsoft.com/office/powerpoint/2010/main" val="3909935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E985E-4638-FD45-7E2E-45B02E8220EC}"/>
              </a:ext>
            </a:extLst>
          </p:cNvPr>
          <p:cNvSpPr>
            <a:spLocks noGrp="1"/>
          </p:cNvSpPr>
          <p:nvPr>
            <p:ph type="title"/>
          </p:nvPr>
        </p:nvSpPr>
        <p:spPr>
          <a:xfrm rot="21259523">
            <a:off x="6398565" y="5245846"/>
            <a:ext cx="5215583" cy="1012929"/>
          </a:xfrm>
        </p:spPr>
        <p:txBody>
          <a:bodyPr>
            <a:normAutofit fontScale="90000"/>
          </a:bodyPr>
          <a:lstStyle/>
          <a:p>
            <a:r>
              <a:rPr lang="en-US" dirty="0">
                <a:solidFill>
                  <a:srgbClr val="00B050"/>
                </a:solidFill>
              </a:rPr>
              <a:t>Quick solution to CO</a:t>
            </a:r>
            <a:r>
              <a:rPr lang="en-US" baseline="-25000" dirty="0">
                <a:solidFill>
                  <a:srgbClr val="00B050"/>
                </a:solidFill>
              </a:rPr>
              <a:t>2</a:t>
            </a:r>
            <a:r>
              <a:rPr lang="en-US" dirty="0">
                <a:solidFill>
                  <a:srgbClr val="00B050"/>
                </a:solidFill>
              </a:rPr>
              <a:t> </a:t>
            </a:r>
            <a:br>
              <a:rPr lang="en-US" dirty="0">
                <a:solidFill>
                  <a:srgbClr val="00B050"/>
                </a:solidFill>
              </a:rPr>
            </a:br>
            <a:r>
              <a:rPr lang="en-US" dirty="0">
                <a:solidFill>
                  <a:srgbClr val="00B050"/>
                </a:solidFill>
              </a:rPr>
              <a:t>burden of steel</a:t>
            </a:r>
          </a:p>
        </p:txBody>
      </p:sp>
      <p:pic>
        <p:nvPicPr>
          <p:cNvPr id="5" name="Picture 4" descr="A cartoon of a person sitting at a desk&#10;&#10;AI-generated content may be incorrect.">
            <a:extLst>
              <a:ext uri="{FF2B5EF4-FFF2-40B4-BE49-F238E27FC236}">
                <a16:creationId xmlns:a16="http://schemas.microsoft.com/office/drawing/2014/main" id="{B8D863AF-F8C9-03C7-6DDF-6993E8F545C6}"/>
              </a:ext>
            </a:extLst>
          </p:cNvPr>
          <p:cNvPicPr>
            <a:picLocks noChangeAspect="1"/>
          </p:cNvPicPr>
          <p:nvPr/>
        </p:nvPicPr>
        <p:blipFill>
          <a:blip r:embed="rId2"/>
          <a:stretch>
            <a:fillRect/>
          </a:stretch>
        </p:blipFill>
        <p:spPr>
          <a:xfrm>
            <a:off x="196736" y="113200"/>
            <a:ext cx="2978950" cy="2924457"/>
          </a:xfrm>
          <a:prstGeom prst="rect">
            <a:avLst/>
          </a:prstGeom>
        </p:spPr>
      </p:pic>
      <p:sp>
        <p:nvSpPr>
          <p:cNvPr id="10" name="TextBox 9">
            <a:extLst>
              <a:ext uri="{FF2B5EF4-FFF2-40B4-BE49-F238E27FC236}">
                <a16:creationId xmlns:a16="http://schemas.microsoft.com/office/drawing/2014/main" id="{F14EE041-92E0-6B3B-67DF-38C5C552164B}"/>
              </a:ext>
            </a:extLst>
          </p:cNvPr>
          <p:cNvSpPr txBox="1"/>
          <p:nvPr/>
        </p:nvSpPr>
        <p:spPr>
          <a:xfrm>
            <a:off x="902958" y="2325605"/>
            <a:ext cx="1778115" cy="523220"/>
          </a:xfrm>
          <a:prstGeom prst="rect">
            <a:avLst/>
          </a:prstGeom>
          <a:solidFill>
            <a:schemeClr val="bg1"/>
          </a:solidFill>
        </p:spPr>
        <p:txBody>
          <a:bodyPr wrap="none" rtlCol="0">
            <a:spAutoFit/>
          </a:bodyPr>
          <a:lstStyle/>
          <a:p>
            <a:r>
              <a:rPr lang="en-US" sz="2800" dirty="0"/>
              <a:t>legislation</a:t>
            </a:r>
          </a:p>
        </p:txBody>
      </p:sp>
      <p:pic>
        <p:nvPicPr>
          <p:cNvPr id="19" name="Picture 18" descr="A cartoon of a factory&#10;&#10;AI-generated content may be incorrect.">
            <a:extLst>
              <a:ext uri="{FF2B5EF4-FFF2-40B4-BE49-F238E27FC236}">
                <a16:creationId xmlns:a16="http://schemas.microsoft.com/office/drawing/2014/main" id="{CD1F773D-3C8C-40C6-86EA-D250FA878379}"/>
              </a:ext>
            </a:extLst>
          </p:cNvPr>
          <p:cNvPicPr>
            <a:picLocks noChangeAspect="1"/>
          </p:cNvPicPr>
          <p:nvPr/>
        </p:nvPicPr>
        <p:blipFill>
          <a:blip r:embed="rId3"/>
          <a:stretch>
            <a:fillRect/>
          </a:stretch>
        </p:blipFill>
        <p:spPr>
          <a:xfrm>
            <a:off x="718237" y="3607907"/>
            <a:ext cx="2826125" cy="3181280"/>
          </a:xfrm>
          <a:prstGeom prst="rect">
            <a:avLst/>
          </a:prstGeom>
        </p:spPr>
      </p:pic>
      <p:sp>
        <p:nvSpPr>
          <p:cNvPr id="20" name="Down Arrow 19">
            <a:extLst>
              <a:ext uri="{FF2B5EF4-FFF2-40B4-BE49-F238E27FC236}">
                <a16:creationId xmlns:a16="http://schemas.microsoft.com/office/drawing/2014/main" id="{5F582D2A-7239-D3FA-0E90-043859B85EE1}"/>
              </a:ext>
            </a:extLst>
          </p:cNvPr>
          <p:cNvSpPr/>
          <p:nvPr/>
        </p:nvSpPr>
        <p:spPr>
          <a:xfrm rot="16894581">
            <a:off x="4942205" y="1233027"/>
            <a:ext cx="484632" cy="23030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a:extLst>
              <a:ext uri="{FF2B5EF4-FFF2-40B4-BE49-F238E27FC236}">
                <a16:creationId xmlns:a16="http://schemas.microsoft.com/office/drawing/2014/main" id="{24B70792-6B1C-B84B-B1D3-E12B1E6B9DE0}"/>
              </a:ext>
            </a:extLst>
          </p:cNvPr>
          <p:cNvSpPr/>
          <p:nvPr/>
        </p:nvSpPr>
        <p:spPr>
          <a:xfrm rot="4173182">
            <a:off x="4821218" y="3625352"/>
            <a:ext cx="484632" cy="23030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905DA26-25EA-6E02-955C-9F88DFF473A5}"/>
              </a:ext>
            </a:extLst>
          </p:cNvPr>
          <p:cNvSpPr txBox="1"/>
          <p:nvPr/>
        </p:nvSpPr>
        <p:spPr>
          <a:xfrm rot="16200000">
            <a:off x="-983885" y="4768842"/>
            <a:ext cx="2582502" cy="584775"/>
          </a:xfrm>
          <a:prstGeom prst="rect">
            <a:avLst/>
          </a:prstGeom>
          <a:noFill/>
        </p:spPr>
        <p:txBody>
          <a:bodyPr wrap="none" rtlCol="0">
            <a:spAutoFit/>
          </a:bodyPr>
          <a:lstStyle/>
          <a:p>
            <a:r>
              <a:rPr lang="en-US" sz="3200" dirty="0"/>
              <a:t>local industry</a:t>
            </a:r>
          </a:p>
        </p:txBody>
      </p:sp>
      <p:sp>
        <p:nvSpPr>
          <p:cNvPr id="23" name="TextBox 22">
            <a:extLst>
              <a:ext uri="{FF2B5EF4-FFF2-40B4-BE49-F238E27FC236}">
                <a16:creationId xmlns:a16="http://schemas.microsoft.com/office/drawing/2014/main" id="{7C2308AC-77A1-004B-0FDF-FDD6DDB68591}"/>
              </a:ext>
            </a:extLst>
          </p:cNvPr>
          <p:cNvSpPr txBox="1"/>
          <p:nvPr/>
        </p:nvSpPr>
        <p:spPr>
          <a:xfrm>
            <a:off x="2681073" y="98355"/>
            <a:ext cx="9604424" cy="646331"/>
          </a:xfrm>
          <a:prstGeom prst="rect">
            <a:avLst/>
          </a:prstGeom>
          <a:noFill/>
        </p:spPr>
        <p:txBody>
          <a:bodyPr wrap="none" rtlCol="0">
            <a:spAutoFit/>
          </a:bodyPr>
          <a:lstStyle/>
          <a:p>
            <a:r>
              <a:rPr lang="en-US" sz="3600" dirty="0"/>
              <a:t>steel needs to be more expensive, better design</a:t>
            </a:r>
          </a:p>
        </p:txBody>
      </p:sp>
      <p:pic>
        <p:nvPicPr>
          <p:cNvPr id="12" name="Picture 11">
            <a:extLst>
              <a:ext uri="{FF2B5EF4-FFF2-40B4-BE49-F238E27FC236}">
                <a16:creationId xmlns:a16="http://schemas.microsoft.com/office/drawing/2014/main" id="{8200A5DA-B586-32D3-9D4F-A1CEAAEFB5A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278773" y="542518"/>
            <a:ext cx="1026484" cy="1353769"/>
          </a:xfrm>
          <a:prstGeom prst="rect">
            <a:avLst/>
          </a:prstGeom>
        </p:spPr>
      </p:pic>
      <p:grpSp>
        <p:nvGrpSpPr>
          <p:cNvPr id="18" name="Group 17">
            <a:extLst>
              <a:ext uri="{FF2B5EF4-FFF2-40B4-BE49-F238E27FC236}">
                <a16:creationId xmlns:a16="http://schemas.microsoft.com/office/drawing/2014/main" id="{2E52B052-35A1-8808-43F1-282E67DAF687}"/>
              </a:ext>
            </a:extLst>
          </p:cNvPr>
          <p:cNvGrpSpPr/>
          <p:nvPr/>
        </p:nvGrpSpPr>
        <p:grpSpPr>
          <a:xfrm>
            <a:off x="6582706" y="1424124"/>
            <a:ext cx="4867219" cy="3227065"/>
            <a:chOff x="6582706" y="1424124"/>
            <a:chExt cx="4867219" cy="3227065"/>
          </a:xfrm>
        </p:grpSpPr>
        <p:grpSp>
          <p:nvGrpSpPr>
            <p:cNvPr id="17" name="Group 16">
              <a:extLst>
                <a:ext uri="{FF2B5EF4-FFF2-40B4-BE49-F238E27FC236}">
                  <a16:creationId xmlns:a16="http://schemas.microsoft.com/office/drawing/2014/main" id="{110E6397-ED45-4FC2-7081-A1B2BB150507}"/>
                </a:ext>
              </a:extLst>
            </p:cNvPr>
            <p:cNvGrpSpPr/>
            <p:nvPr/>
          </p:nvGrpSpPr>
          <p:grpSpPr>
            <a:xfrm>
              <a:off x="6582706" y="1424124"/>
              <a:ext cx="4867219" cy="3227065"/>
              <a:chOff x="63127" y="3272645"/>
              <a:chExt cx="4867219" cy="3227065"/>
            </a:xfrm>
          </p:grpSpPr>
          <p:pic>
            <p:nvPicPr>
              <p:cNvPr id="13" name="Picture 12" descr="A triangle on a balance beam&#10;&#10;AI-generated content may be incorrect.">
                <a:extLst>
                  <a:ext uri="{FF2B5EF4-FFF2-40B4-BE49-F238E27FC236}">
                    <a16:creationId xmlns:a16="http://schemas.microsoft.com/office/drawing/2014/main" id="{1B382B5E-8CB4-97FD-9449-E134CCEE117E}"/>
                  </a:ext>
                </a:extLst>
              </p:cNvPr>
              <p:cNvPicPr>
                <a:picLocks noChangeAspect="1"/>
              </p:cNvPicPr>
              <p:nvPr/>
            </p:nvPicPr>
            <p:blipFill>
              <a:blip r:embed="rId6"/>
              <a:stretch>
                <a:fillRect/>
              </a:stretch>
            </p:blipFill>
            <p:spPr>
              <a:xfrm>
                <a:off x="431801" y="4615655"/>
                <a:ext cx="4498545" cy="1386610"/>
              </a:xfrm>
              <a:prstGeom prst="rect">
                <a:avLst/>
              </a:prstGeom>
            </p:spPr>
          </p:pic>
          <p:pic>
            <p:nvPicPr>
              <p:cNvPr id="15" name="Picture 14" descr="A close up of a jar&#10;&#10;AI-generated content may be incorrect.">
                <a:extLst>
                  <a:ext uri="{FF2B5EF4-FFF2-40B4-BE49-F238E27FC236}">
                    <a16:creationId xmlns:a16="http://schemas.microsoft.com/office/drawing/2014/main" id="{D68708E2-885E-B18D-1A03-ACE2FC48D47E}"/>
                  </a:ext>
                </a:extLst>
              </p:cNvPr>
              <p:cNvPicPr>
                <a:picLocks noChangeAspect="1"/>
              </p:cNvPicPr>
              <p:nvPr/>
            </p:nvPicPr>
            <p:blipFill>
              <a:blip r:embed="rId7"/>
              <a:stretch>
                <a:fillRect/>
              </a:stretch>
            </p:blipFill>
            <p:spPr>
              <a:xfrm>
                <a:off x="3352972" y="3272645"/>
                <a:ext cx="1241682" cy="1549323"/>
              </a:xfrm>
              <a:prstGeom prst="rect">
                <a:avLst/>
              </a:prstGeom>
            </p:spPr>
          </p:pic>
          <p:pic>
            <p:nvPicPr>
              <p:cNvPr id="16" name="Picture 15">
                <a:extLst>
                  <a:ext uri="{FF2B5EF4-FFF2-40B4-BE49-F238E27FC236}">
                    <a16:creationId xmlns:a16="http://schemas.microsoft.com/office/drawing/2014/main" id="{C6C2299A-80A3-069B-632E-833BE75A9BB9}"/>
                  </a:ext>
                </a:extLst>
              </p:cNvPr>
              <p:cNvPicPr>
                <a:picLocks noChangeAspect="1"/>
              </p:cNvPicPr>
              <p:nvPr/>
            </p:nvPicPr>
            <p:blipFill>
              <a:blip r:embed="rId8"/>
              <a:stretch>
                <a:fillRect/>
              </a:stretch>
            </p:blipFill>
            <p:spPr>
              <a:xfrm>
                <a:off x="208556" y="3478958"/>
                <a:ext cx="1673960" cy="1401455"/>
              </a:xfrm>
              <a:prstGeom prst="rect">
                <a:avLst/>
              </a:prstGeom>
            </p:spPr>
          </p:pic>
          <p:sp>
            <p:nvSpPr>
              <p:cNvPr id="11" name="TextBox 10">
                <a:extLst>
                  <a:ext uri="{FF2B5EF4-FFF2-40B4-BE49-F238E27FC236}">
                    <a16:creationId xmlns:a16="http://schemas.microsoft.com/office/drawing/2014/main" id="{D88A1B36-3CA2-E42B-0FD8-7F5D0C267E5D}"/>
                  </a:ext>
                </a:extLst>
              </p:cNvPr>
              <p:cNvSpPr txBox="1"/>
              <p:nvPr/>
            </p:nvSpPr>
            <p:spPr>
              <a:xfrm>
                <a:off x="63127" y="5299381"/>
                <a:ext cx="3910686" cy="1200329"/>
              </a:xfrm>
              <a:prstGeom prst="rect">
                <a:avLst/>
              </a:prstGeom>
              <a:solidFill>
                <a:schemeClr val="bg1"/>
              </a:solidFill>
            </p:spPr>
            <p:txBody>
              <a:bodyPr wrap="none" rtlCol="0">
                <a:spAutoFit/>
              </a:bodyPr>
              <a:lstStyle/>
              <a:p>
                <a:pPr algn="ctr"/>
                <a:r>
                  <a:rPr lang="en-US" sz="3600" dirty="0"/>
                  <a:t>tax ∝ steel content</a:t>
                </a:r>
              </a:p>
              <a:p>
                <a:pPr algn="ctr"/>
                <a:r>
                  <a:rPr lang="en-US" sz="3600" dirty="0" err="1"/>
                  <a:t>local+imports</a:t>
                </a:r>
                <a:endParaRPr lang="en-US" sz="3600" dirty="0"/>
              </a:p>
            </p:txBody>
          </p:sp>
        </p:grpSp>
        <p:pic>
          <p:nvPicPr>
            <p:cNvPr id="14" name="Picture 13">
              <a:extLst>
                <a:ext uri="{FF2B5EF4-FFF2-40B4-BE49-F238E27FC236}">
                  <a16:creationId xmlns:a16="http://schemas.microsoft.com/office/drawing/2014/main" id="{01E71A8F-FDFB-7D0A-F8DA-D5D5D4E8C091}"/>
                </a:ext>
              </a:extLst>
            </p:cNvPr>
            <p:cNvPicPr>
              <a:picLocks noChangeAspect="1"/>
            </p:cNvPicPr>
            <p:nvPr/>
          </p:nvPicPr>
          <p:blipFill>
            <a:blip r:embed="rId9"/>
            <a:stretch>
              <a:fillRect/>
            </a:stretch>
          </p:blipFill>
          <p:spPr>
            <a:xfrm>
              <a:off x="8279558" y="1758272"/>
              <a:ext cx="1715530" cy="1164754"/>
            </a:xfrm>
            <a:prstGeom prst="rect">
              <a:avLst/>
            </a:prstGeom>
          </p:spPr>
        </p:pic>
      </p:grpSp>
      <p:pic>
        <p:nvPicPr>
          <p:cNvPr id="24" name="Picture 23">
            <a:extLst>
              <a:ext uri="{FF2B5EF4-FFF2-40B4-BE49-F238E27FC236}">
                <a16:creationId xmlns:a16="http://schemas.microsoft.com/office/drawing/2014/main" id="{366996DB-635D-A1C4-1721-110AFF1EB3CD}"/>
              </a:ext>
            </a:extLst>
          </p:cNvPr>
          <p:cNvPicPr>
            <a:picLocks noChangeAspect="1"/>
          </p:cNvPicPr>
          <p:nvPr/>
        </p:nvPicPr>
        <p:blipFill>
          <a:blip r:embed="rId8"/>
          <a:stretch>
            <a:fillRect/>
          </a:stretch>
        </p:blipFill>
        <p:spPr>
          <a:xfrm>
            <a:off x="4375448" y="4143260"/>
            <a:ext cx="1414345" cy="1184103"/>
          </a:xfrm>
          <a:prstGeom prst="rect">
            <a:avLst/>
          </a:prstGeom>
        </p:spPr>
      </p:pic>
    </p:spTree>
    <p:extLst>
      <p:ext uri="{BB962C8B-B14F-4D97-AF65-F5344CB8AC3E}">
        <p14:creationId xmlns:p14="http://schemas.microsoft.com/office/powerpoint/2010/main" val="3384318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A6510-5795-CA88-1803-DDFDC5420818}"/>
              </a:ext>
            </a:extLst>
          </p:cNvPr>
          <p:cNvSpPr>
            <a:spLocks noGrp="1"/>
          </p:cNvSpPr>
          <p:nvPr>
            <p:ph type="title"/>
          </p:nvPr>
        </p:nvSpPr>
        <p:spPr/>
        <p:txBody>
          <a:bodyPr/>
          <a:lstStyle/>
          <a:p>
            <a:r>
              <a:rPr lang="en-US" dirty="0"/>
              <a:t>weak experiment in progress, USA,</a:t>
            </a:r>
            <a:br>
              <a:rPr lang="en-US" dirty="0"/>
            </a:br>
            <a:r>
              <a:rPr lang="en-US" dirty="0"/>
              <a:t>over next 3-4 years</a:t>
            </a:r>
          </a:p>
        </p:txBody>
      </p:sp>
      <p:sp>
        <p:nvSpPr>
          <p:cNvPr id="3" name="Content Placeholder 2">
            <a:extLst>
              <a:ext uri="{FF2B5EF4-FFF2-40B4-BE49-F238E27FC236}">
                <a16:creationId xmlns:a16="http://schemas.microsoft.com/office/drawing/2014/main" id="{C9F7570A-A833-9C8A-9E5E-7DC93DACF7FC}"/>
              </a:ext>
            </a:extLst>
          </p:cNvPr>
          <p:cNvSpPr>
            <a:spLocks noGrp="1"/>
          </p:cNvSpPr>
          <p:nvPr>
            <p:ph idx="1"/>
          </p:nvPr>
        </p:nvSpPr>
        <p:spPr/>
        <p:txBody>
          <a:bodyPr>
            <a:normAutofit fontScale="77500" lnSpcReduction="20000"/>
          </a:bodyPr>
          <a:lstStyle/>
          <a:p>
            <a:pPr marL="0" indent="0">
              <a:lnSpc>
                <a:spcPct val="200000"/>
              </a:lnSpc>
              <a:buNone/>
            </a:pPr>
            <a:r>
              <a:rPr lang="en-US" sz="4000" dirty="0"/>
              <a:t>25% tariffs on steel imports (not steel products)</a:t>
            </a:r>
          </a:p>
          <a:p>
            <a:pPr marL="0" indent="0">
              <a:lnSpc>
                <a:spcPct val="200000"/>
              </a:lnSpc>
              <a:buNone/>
            </a:pPr>
            <a:r>
              <a:rPr lang="en-US" sz="4800" dirty="0"/>
              <a:t>∴</a:t>
            </a:r>
            <a:r>
              <a:rPr lang="en-US" sz="4000" dirty="0"/>
              <a:t> increase in cost of steel in USA</a:t>
            </a:r>
          </a:p>
          <a:p>
            <a:pPr marL="0" indent="0">
              <a:lnSpc>
                <a:spcPct val="200000"/>
              </a:lnSpc>
              <a:buNone/>
            </a:pPr>
            <a:r>
              <a:rPr lang="en-US" sz="4800" dirty="0"/>
              <a:t>∴</a:t>
            </a:r>
            <a:r>
              <a:rPr lang="en-US" sz="4000" dirty="0"/>
              <a:t> decrease in consumption?</a:t>
            </a:r>
          </a:p>
          <a:p>
            <a:pPr marL="0" indent="0">
              <a:lnSpc>
                <a:spcPct val="200000"/>
              </a:lnSpc>
              <a:buNone/>
            </a:pPr>
            <a:r>
              <a:rPr lang="en-US" sz="4000" dirty="0"/>
              <a:t>(cost may increase only a few % ?)</a:t>
            </a:r>
          </a:p>
          <a:p>
            <a:pPr marL="0" indent="0">
              <a:lnSpc>
                <a:spcPct val="200000"/>
              </a:lnSpc>
              <a:buNone/>
            </a:pPr>
            <a:endParaRPr lang="en-US" sz="4000" dirty="0"/>
          </a:p>
          <a:p>
            <a:pPr marL="0" indent="0">
              <a:lnSpc>
                <a:spcPct val="200000"/>
              </a:lnSpc>
              <a:buNone/>
            </a:pPr>
            <a:endParaRPr lang="en-US" sz="4000" dirty="0"/>
          </a:p>
        </p:txBody>
      </p:sp>
    </p:spTree>
    <p:extLst>
      <p:ext uri="{BB962C8B-B14F-4D97-AF65-F5344CB8AC3E}">
        <p14:creationId xmlns:p14="http://schemas.microsoft.com/office/powerpoint/2010/main" val="215859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28A46C-67FB-E271-37D4-8934F9C716DC}"/>
              </a:ext>
            </a:extLst>
          </p:cNvPr>
          <p:cNvSpPr txBox="1"/>
          <p:nvPr/>
        </p:nvSpPr>
        <p:spPr>
          <a:xfrm>
            <a:off x="141588" y="5989648"/>
            <a:ext cx="7210307" cy="707886"/>
          </a:xfrm>
          <a:prstGeom prst="rect">
            <a:avLst/>
          </a:prstGeom>
          <a:noFill/>
        </p:spPr>
        <p:txBody>
          <a:bodyPr wrap="none" rtlCol="0">
            <a:spAutoFit/>
          </a:bodyPr>
          <a:lstStyle/>
          <a:p>
            <a:r>
              <a:rPr lang="en-US" sz="4000" dirty="0" err="1">
                <a:solidFill>
                  <a:srgbClr val="0070C0"/>
                </a:solidFill>
                <a:latin typeface="+mj-lt"/>
              </a:rPr>
              <a:t>www.phase-trans.msm.cam.ac.uk</a:t>
            </a:r>
            <a:endParaRPr lang="en-US" sz="4000" dirty="0">
              <a:solidFill>
                <a:srgbClr val="0070C0"/>
              </a:solidFill>
              <a:latin typeface="+mj-lt"/>
            </a:endParaRPr>
          </a:p>
        </p:txBody>
      </p:sp>
      <p:pic>
        <p:nvPicPr>
          <p:cNvPr id="6" name="Picture 5" descr="A metal sculpture of a person holding a microphone&#10;&#10;AI-generated content may be incorrect.">
            <a:extLst>
              <a:ext uri="{FF2B5EF4-FFF2-40B4-BE49-F238E27FC236}">
                <a16:creationId xmlns:a16="http://schemas.microsoft.com/office/drawing/2014/main" id="{E33FAE04-29A9-3E29-D710-48DE80D5CC65}"/>
              </a:ext>
            </a:extLst>
          </p:cNvPr>
          <p:cNvPicPr>
            <a:picLocks noChangeAspect="1"/>
          </p:cNvPicPr>
          <p:nvPr/>
        </p:nvPicPr>
        <p:blipFill>
          <a:blip r:embed="rId3"/>
          <a:stretch>
            <a:fillRect/>
          </a:stretch>
        </p:blipFill>
        <p:spPr>
          <a:xfrm>
            <a:off x="8030309" y="124517"/>
            <a:ext cx="4020104" cy="6573018"/>
          </a:xfrm>
          <a:prstGeom prst="rect">
            <a:avLst/>
          </a:prstGeom>
        </p:spPr>
      </p:pic>
      <p:pic>
        <p:nvPicPr>
          <p:cNvPr id="9" name="Picture 8" descr="A collection of books with text&#10;&#10;AI-generated content may be incorrect.">
            <a:extLst>
              <a:ext uri="{FF2B5EF4-FFF2-40B4-BE49-F238E27FC236}">
                <a16:creationId xmlns:a16="http://schemas.microsoft.com/office/drawing/2014/main" id="{C4B16710-FDC2-83DD-4CA1-71B95859606F}"/>
              </a:ext>
            </a:extLst>
          </p:cNvPr>
          <p:cNvPicPr>
            <a:picLocks noChangeAspect="1"/>
          </p:cNvPicPr>
          <p:nvPr/>
        </p:nvPicPr>
        <p:blipFill>
          <a:blip r:embed="rId4"/>
          <a:stretch>
            <a:fillRect/>
          </a:stretch>
        </p:blipFill>
        <p:spPr>
          <a:xfrm>
            <a:off x="141588" y="160466"/>
            <a:ext cx="7772400" cy="5814906"/>
          </a:xfrm>
          <a:prstGeom prst="rect">
            <a:avLst/>
          </a:prstGeom>
        </p:spPr>
      </p:pic>
    </p:spTree>
    <p:extLst>
      <p:ext uri="{BB962C8B-B14F-4D97-AF65-F5344CB8AC3E}">
        <p14:creationId xmlns:p14="http://schemas.microsoft.com/office/powerpoint/2010/main" val="2682456223"/>
      </p:ext>
    </p:extLst>
  </p:cSld>
  <p:clrMapOvr>
    <a:masterClrMapping/>
  </p:clrMapOvr>
  <mc:AlternateContent xmlns:mc="http://schemas.openxmlformats.org/markup-compatibility/2006" xmlns:p14="http://schemas.microsoft.com/office/powerpoint/2010/main">
    <mc:Choice Requires="p14">
      <p:transition spd="slow" p14:dur="2000" advTm="52224"/>
    </mc:Choice>
    <mc:Fallback xmlns="">
      <p:transition spd="slow" advTm="5222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2A051-C98F-0BC2-DA52-532275C409AB}"/>
              </a:ext>
            </a:extLst>
          </p:cNvPr>
          <p:cNvSpPr>
            <a:spLocks noGrp="1"/>
          </p:cNvSpPr>
          <p:nvPr>
            <p:ph type="title"/>
          </p:nvPr>
        </p:nvSpPr>
        <p:spPr>
          <a:xfrm>
            <a:off x="9678429" y="189562"/>
            <a:ext cx="1979141" cy="1325563"/>
          </a:xfrm>
        </p:spPr>
        <p:txBody>
          <a:bodyPr>
            <a:noAutofit/>
          </a:bodyPr>
          <a:lstStyle/>
          <a:p>
            <a:r>
              <a:rPr lang="en-US" sz="6000" dirty="0"/>
              <a:t>Facts</a:t>
            </a:r>
          </a:p>
        </p:txBody>
      </p:sp>
      <p:sp>
        <p:nvSpPr>
          <p:cNvPr id="3" name="Content Placeholder 2">
            <a:extLst>
              <a:ext uri="{FF2B5EF4-FFF2-40B4-BE49-F238E27FC236}">
                <a16:creationId xmlns:a16="http://schemas.microsoft.com/office/drawing/2014/main" id="{BEC7AC97-6364-0903-D470-A5A2EAA360A4}"/>
              </a:ext>
            </a:extLst>
          </p:cNvPr>
          <p:cNvSpPr>
            <a:spLocks noGrp="1"/>
          </p:cNvSpPr>
          <p:nvPr>
            <p:ph idx="1"/>
          </p:nvPr>
        </p:nvSpPr>
        <p:spPr>
          <a:xfrm>
            <a:off x="534430" y="565218"/>
            <a:ext cx="11353800" cy="6103220"/>
          </a:xfrm>
        </p:spPr>
        <p:txBody>
          <a:bodyPr>
            <a:normAutofit lnSpcReduction="10000"/>
          </a:bodyPr>
          <a:lstStyle/>
          <a:p>
            <a:pPr marL="0" indent="0">
              <a:lnSpc>
                <a:spcPct val="250000"/>
              </a:lnSpc>
              <a:buNone/>
            </a:pPr>
            <a:r>
              <a:rPr lang="en-US" sz="4400" dirty="0"/>
              <a:t>Steel pollutes</a:t>
            </a:r>
          </a:p>
          <a:p>
            <a:pPr marL="0" indent="0">
              <a:lnSpc>
                <a:spcPct val="250000"/>
              </a:lnSpc>
              <a:buNone/>
            </a:pPr>
            <a:r>
              <a:rPr lang="en-US" sz="4400" dirty="0"/>
              <a:t>				cannot cope without Fe-C</a:t>
            </a:r>
          </a:p>
          <a:p>
            <a:pPr marL="0" indent="0">
              <a:lnSpc>
                <a:spcPct val="120000"/>
              </a:lnSpc>
              <a:buNone/>
            </a:pPr>
            <a:endParaRPr lang="en-US" sz="4400" dirty="0"/>
          </a:p>
          <a:p>
            <a:pPr marL="0" indent="0">
              <a:lnSpc>
                <a:spcPct val="120000"/>
              </a:lnSpc>
              <a:buNone/>
            </a:pPr>
            <a:r>
              <a:rPr lang="en-US" sz="4400" dirty="0"/>
              <a:t>50% reduction in emissions, </a:t>
            </a:r>
            <a:r>
              <a:rPr lang="en-US" sz="4400" dirty="0">
                <a:solidFill>
                  <a:srgbClr val="00B050"/>
                </a:solidFill>
              </a:rPr>
              <a:t>2030</a:t>
            </a:r>
          </a:p>
          <a:p>
            <a:pPr marL="0" indent="0">
              <a:lnSpc>
                <a:spcPct val="120000"/>
              </a:lnSpc>
              <a:buNone/>
            </a:pPr>
            <a:r>
              <a:rPr lang="en-US" sz="4400" dirty="0">
                <a:solidFill>
                  <a:srgbClr val="00B050"/>
                </a:solidFill>
              </a:rPr>
              <a:t>(5 years left)</a:t>
            </a:r>
          </a:p>
        </p:txBody>
      </p:sp>
      <p:pic>
        <p:nvPicPr>
          <p:cNvPr id="5" name="Picture 4" descr="A group of people with black outline&#10;&#10;AI-generated content may be incorrect.">
            <a:extLst>
              <a:ext uri="{FF2B5EF4-FFF2-40B4-BE49-F238E27FC236}">
                <a16:creationId xmlns:a16="http://schemas.microsoft.com/office/drawing/2014/main" id="{A62DB66F-6C6E-185D-6A01-94D807A7FE1B}"/>
              </a:ext>
            </a:extLst>
          </p:cNvPr>
          <p:cNvPicPr>
            <a:picLocks noChangeAspect="1"/>
          </p:cNvPicPr>
          <p:nvPr/>
        </p:nvPicPr>
        <p:blipFill>
          <a:blip r:embed="rId2"/>
          <a:stretch>
            <a:fillRect/>
          </a:stretch>
        </p:blipFill>
        <p:spPr>
          <a:xfrm>
            <a:off x="967946" y="2934225"/>
            <a:ext cx="2858530" cy="979311"/>
          </a:xfrm>
          <a:prstGeom prst="rect">
            <a:avLst/>
          </a:prstGeom>
        </p:spPr>
      </p:pic>
      <p:pic>
        <p:nvPicPr>
          <p:cNvPr id="7" name="Picture 6">
            <a:extLst>
              <a:ext uri="{FF2B5EF4-FFF2-40B4-BE49-F238E27FC236}">
                <a16:creationId xmlns:a16="http://schemas.microsoft.com/office/drawing/2014/main" id="{6DD4ED79-7920-03A0-B903-073F0B892D26}"/>
              </a:ext>
            </a:extLst>
          </p:cNvPr>
          <p:cNvPicPr>
            <a:picLocks noChangeAspect="1"/>
          </p:cNvPicPr>
          <p:nvPr/>
        </p:nvPicPr>
        <p:blipFill>
          <a:blip r:embed="rId3"/>
          <a:stretch>
            <a:fillRect/>
          </a:stretch>
        </p:blipFill>
        <p:spPr>
          <a:xfrm>
            <a:off x="4357474" y="1292050"/>
            <a:ext cx="748956" cy="788375"/>
          </a:xfrm>
          <a:prstGeom prst="rect">
            <a:avLst/>
          </a:prstGeom>
        </p:spPr>
      </p:pic>
      <p:pic>
        <p:nvPicPr>
          <p:cNvPr id="9" name="Picture 8">
            <a:extLst>
              <a:ext uri="{FF2B5EF4-FFF2-40B4-BE49-F238E27FC236}">
                <a16:creationId xmlns:a16="http://schemas.microsoft.com/office/drawing/2014/main" id="{59E203D7-0213-1BBD-3628-2AAE42CE54E1}"/>
              </a:ext>
            </a:extLst>
          </p:cNvPr>
          <p:cNvPicPr>
            <a:picLocks noChangeAspect="1"/>
          </p:cNvPicPr>
          <p:nvPr/>
        </p:nvPicPr>
        <p:blipFill>
          <a:blip r:embed="rId4"/>
          <a:stretch>
            <a:fillRect/>
          </a:stretch>
        </p:blipFill>
        <p:spPr>
          <a:xfrm>
            <a:off x="1388076" y="3913536"/>
            <a:ext cx="2209800" cy="419100"/>
          </a:xfrm>
          <a:prstGeom prst="rect">
            <a:avLst/>
          </a:prstGeom>
        </p:spPr>
      </p:pic>
      <p:pic>
        <p:nvPicPr>
          <p:cNvPr id="11" name="Picture 10" descr="A cartoon of a person using a computer&#10;&#10;AI-generated content may be incorrect.">
            <a:extLst>
              <a:ext uri="{FF2B5EF4-FFF2-40B4-BE49-F238E27FC236}">
                <a16:creationId xmlns:a16="http://schemas.microsoft.com/office/drawing/2014/main" id="{BECE19E8-4A46-2846-C178-45FB5E419BA2}"/>
              </a:ext>
            </a:extLst>
          </p:cNvPr>
          <p:cNvPicPr>
            <a:picLocks noChangeAspect="1"/>
          </p:cNvPicPr>
          <p:nvPr/>
        </p:nvPicPr>
        <p:blipFill>
          <a:blip r:embed="rId5"/>
          <a:stretch>
            <a:fillRect/>
          </a:stretch>
        </p:blipFill>
        <p:spPr>
          <a:xfrm>
            <a:off x="9304638" y="4016687"/>
            <a:ext cx="2407047" cy="2747517"/>
          </a:xfrm>
          <a:prstGeom prst="rect">
            <a:avLst/>
          </a:prstGeom>
        </p:spPr>
      </p:pic>
      <p:sp>
        <p:nvSpPr>
          <p:cNvPr id="4" name="TextBox 3">
            <a:extLst>
              <a:ext uri="{FF2B5EF4-FFF2-40B4-BE49-F238E27FC236}">
                <a16:creationId xmlns:a16="http://schemas.microsoft.com/office/drawing/2014/main" id="{4CCF4969-E438-8086-D2A1-0009C776642C}"/>
              </a:ext>
            </a:extLst>
          </p:cNvPr>
          <p:cNvSpPr txBox="1"/>
          <p:nvPr/>
        </p:nvSpPr>
        <p:spPr>
          <a:xfrm rot="20595516">
            <a:off x="221764" y="1834386"/>
            <a:ext cx="11781164" cy="2585323"/>
          </a:xfrm>
          <a:prstGeom prst="rect">
            <a:avLst/>
          </a:prstGeom>
          <a:solidFill>
            <a:srgbClr val="FFFF00"/>
          </a:solidFill>
        </p:spPr>
        <p:txBody>
          <a:bodyPr wrap="square" rtlCol="0">
            <a:spAutoFit/>
          </a:bodyPr>
          <a:lstStyle/>
          <a:p>
            <a:r>
              <a:rPr lang="en-US" sz="5400" dirty="0"/>
              <a:t>No time for research, development ......</a:t>
            </a:r>
          </a:p>
          <a:p>
            <a:r>
              <a:rPr lang="en-US" sz="5400" dirty="0"/>
              <a:t> </a:t>
            </a:r>
            <a:r>
              <a:rPr lang="en-US" sz="5400" strike="sngStrike" dirty="0"/>
              <a:t>hydrogen, electrolysis etc</a:t>
            </a:r>
            <a:r>
              <a:rPr lang="en-US" sz="5400" dirty="0"/>
              <a:t>.</a:t>
            </a:r>
          </a:p>
          <a:p>
            <a:r>
              <a:rPr lang="en-US" sz="5400" dirty="0"/>
              <a:t>We use 2.5 billion </a:t>
            </a:r>
            <a:r>
              <a:rPr lang="en-US" sz="5400" dirty="0" err="1"/>
              <a:t>tonnes</a:t>
            </a:r>
            <a:r>
              <a:rPr lang="en-US" sz="5400" dirty="0"/>
              <a:t>/annum</a:t>
            </a:r>
          </a:p>
        </p:txBody>
      </p:sp>
    </p:spTree>
    <p:extLst>
      <p:ext uri="{BB962C8B-B14F-4D97-AF65-F5344CB8AC3E}">
        <p14:creationId xmlns:p14="http://schemas.microsoft.com/office/powerpoint/2010/main" val="111594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C8625-0009-C01C-1F73-E092E9F48D11}"/>
              </a:ext>
            </a:extLst>
          </p:cNvPr>
          <p:cNvSpPr>
            <a:spLocks noGrp="1"/>
          </p:cNvSpPr>
          <p:nvPr>
            <p:ph type="title"/>
          </p:nvPr>
        </p:nvSpPr>
        <p:spPr>
          <a:xfrm>
            <a:off x="315147" y="289271"/>
            <a:ext cx="10515600" cy="1325563"/>
          </a:xfrm>
        </p:spPr>
        <p:txBody>
          <a:bodyPr>
            <a:normAutofit/>
          </a:bodyPr>
          <a:lstStyle/>
          <a:p>
            <a:r>
              <a:rPr lang="en-US" sz="8000" dirty="0"/>
              <a:t>zero-cost solution</a:t>
            </a:r>
          </a:p>
        </p:txBody>
      </p:sp>
      <p:sp>
        <p:nvSpPr>
          <p:cNvPr id="3" name="Content Placeholder 2">
            <a:extLst>
              <a:ext uri="{FF2B5EF4-FFF2-40B4-BE49-F238E27FC236}">
                <a16:creationId xmlns:a16="http://schemas.microsoft.com/office/drawing/2014/main" id="{CBD9919E-779B-5984-0CDF-84CB831FCD19}"/>
              </a:ext>
            </a:extLst>
          </p:cNvPr>
          <p:cNvSpPr>
            <a:spLocks noGrp="1"/>
          </p:cNvSpPr>
          <p:nvPr>
            <p:ph idx="1"/>
          </p:nvPr>
        </p:nvSpPr>
        <p:spPr/>
        <p:txBody>
          <a:bodyPr>
            <a:normAutofit/>
          </a:bodyPr>
          <a:lstStyle/>
          <a:p>
            <a:pPr marL="0" indent="0">
              <a:lnSpc>
                <a:spcPct val="150000"/>
              </a:lnSpc>
              <a:buNone/>
            </a:pPr>
            <a:r>
              <a:rPr lang="en-US" sz="4000" dirty="0"/>
              <a:t>Reduce steel consumption by 25%</a:t>
            </a:r>
          </a:p>
          <a:p>
            <a:pPr marL="0" indent="0">
              <a:lnSpc>
                <a:spcPct val="150000"/>
              </a:lnSpc>
              <a:buNone/>
            </a:pPr>
            <a:r>
              <a:rPr lang="en-US" sz="4000" dirty="0"/>
              <a:t>In four years</a:t>
            </a:r>
          </a:p>
          <a:p>
            <a:pPr marL="0" indent="0">
              <a:lnSpc>
                <a:spcPct val="150000"/>
              </a:lnSpc>
              <a:buNone/>
            </a:pPr>
            <a:r>
              <a:rPr lang="en-US" sz="4000" dirty="0"/>
              <a:t>		Without affecting quality of life</a:t>
            </a:r>
          </a:p>
          <a:p>
            <a:pPr marL="0" indent="0">
              <a:lnSpc>
                <a:spcPct val="150000"/>
              </a:lnSpc>
              <a:buNone/>
            </a:pPr>
            <a:r>
              <a:rPr lang="en-US" sz="4000" dirty="0"/>
              <a:t>Without pain to industry</a:t>
            </a:r>
          </a:p>
        </p:txBody>
      </p:sp>
      <p:pic>
        <p:nvPicPr>
          <p:cNvPr id="5" name="Picture 4" descr="A pie chart with a piece of pie&#10;&#10;AI-generated content may be incorrect.">
            <a:extLst>
              <a:ext uri="{FF2B5EF4-FFF2-40B4-BE49-F238E27FC236}">
                <a16:creationId xmlns:a16="http://schemas.microsoft.com/office/drawing/2014/main" id="{0186FF94-62B2-58CB-4D2F-10669347452B}"/>
              </a:ext>
            </a:extLst>
          </p:cNvPr>
          <p:cNvPicPr>
            <a:picLocks noChangeAspect="1"/>
          </p:cNvPicPr>
          <p:nvPr/>
        </p:nvPicPr>
        <p:blipFill>
          <a:blip r:embed="rId2"/>
          <a:stretch>
            <a:fillRect/>
          </a:stretch>
        </p:blipFill>
        <p:spPr>
          <a:xfrm>
            <a:off x="8647883" y="952053"/>
            <a:ext cx="1892129" cy="1814899"/>
          </a:xfrm>
          <a:prstGeom prst="rect">
            <a:avLst/>
          </a:prstGeom>
        </p:spPr>
      </p:pic>
      <p:pic>
        <p:nvPicPr>
          <p:cNvPr id="7" name="Picture 6" descr="A black and white text with a glass of champagne&#10;&#10;AI-generated content may be incorrect.">
            <a:extLst>
              <a:ext uri="{FF2B5EF4-FFF2-40B4-BE49-F238E27FC236}">
                <a16:creationId xmlns:a16="http://schemas.microsoft.com/office/drawing/2014/main" id="{353E8F10-8DD9-2E34-C383-2F6FD36B2354}"/>
              </a:ext>
            </a:extLst>
          </p:cNvPr>
          <p:cNvPicPr>
            <a:picLocks noChangeAspect="1"/>
          </p:cNvPicPr>
          <p:nvPr/>
        </p:nvPicPr>
        <p:blipFill>
          <a:blip r:embed="rId3">
            <a:duotone>
              <a:prstClr val="black"/>
              <a:schemeClr val="accent4">
                <a:tint val="45000"/>
                <a:satMod val="400000"/>
              </a:schemeClr>
            </a:duotone>
          </a:blip>
          <a:stretch>
            <a:fillRect/>
          </a:stretch>
        </p:blipFill>
        <p:spPr>
          <a:xfrm>
            <a:off x="3781340" y="3034699"/>
            <a:ext cx="831709" cy="788602"/>
          </a:xfrm>
          <a:prstGeom prst="rect">
            <a:avLst/>
          </a:prstGeom>
        </p:spPr>
      </p:pic>
      <p:pic>
        <p:nvPicPr>
          <p:cNvPr id="8" name="Picture 7" descr="A black and white text with a glass of champagne&#10;&#10;AI-generated content may be incorrect.">
            <a:extLst>
              <a:ext uri="{FF2B5EF4-FFF2-40B4-BE49-F238E27FC236}">
                <a16:creationId xmlns:a16="http://schemas.microsoft.com/office/drawing/2014/main" id="{7A1A44AB-4344-D7E1-47F5-5BFC920120BB}"/>
              </a:ext>
            </a:extLst>
          </p:cNvPr>
          <p:cNvPicPr>
            <a:picLocks noChangeAspect="1"/>
          </p:cNvPicPr>
          <p:nvPr/>
        </p:nvPicPr>
        <p:blipFill>
          <a:blip r:embed="rId3">
            <a:duotone>
              <a:prstClr val="black"/>
              <a:schemeClr val="accent2">
                <a:tint val="45000"/>
                <a:satMod val="400000"/>
              </a:schemeClr>
            </a:duotone>
          </a:blip>
          <a:stretch>
            <a:fillRect/>
          </a:stretch>
        </p:blipFill>
        <p:spPr>
          <a:xfrm rot="1088546">
            <a:off x="4816134" y="3031227"/>
            <a:ext cx="882558" cy="836816"/>
          </a:xfrm>
          <a:prstGeom prst="rect">
            <a:avLst/>
          </a:prstGeom>
        </p:spPr>
      </p:pic>
      <p:pic>
        <p:nvPicPr>
          <p:cNvPr id="9" name="Picture 8" descr="A black and white text with a glass of champagne&#10;&#10;AI-generated content may be incorrect.">
            <a:extLst>
              <a:ext uri="{FF2B5EF4-FFF2-40B4-BE49-F238E27FC236}">
                <a16:creationId xmlns:a16="http://schemas.microsoft.com/office/drawing/2014/main" id="{5415A1AA-70E6-A2FE-CD6C-7120FCF6714F}"/>
              </a:ext>
            </a:extLst>
          </p:cNvPr>
          <p:cNvPicPr>
            <a:picLocks noChangeAspect="1"/>
          </p:cNvPicPr>
          <p:nvPr/>
        </p:nvPicPr>
        <p:blipFill>
          <a:blip r:embed="rId3">
            <a:duotone>
              <a:prstClr val="black"/>
              <a:schemeClr val="accent6">
                <a:tint val="45000"/>
                <a:satMod val="400000"/>
              </a:schemeClr>
            </a:duotone>
          </a:blip>
          <a:stretch>
            <a:fillRect/>
          </a:stretch>
        </p:blipFill>
        <p:spPr>
          <a:xfrm rot="20653676">
            <a:off x="5807038" y="3067480"/>
            <a:ext cx="866512" cy="821601"/>
          </a:xfrm>
          <a:prstGeom prst="rect">
            <a:avLst/>
          </a:prstGeom>
        </p:spPr>
      </p:pic>
      <p:pic>
        <p:nvPicPr>
          <p:cNvPr id="10" name="Picture 9" descr="A black and white text with a glass of champagne&#10;&#10;AI-generated content may be incorrect.">
            <a:extLst>
              <a:ext uri="{FF2B5EF4-FFF2-40B4-BE49-F238E27FC236}">
                <a16:creationId xmlns:a16="http://schemas.microsoft.com/office/drawing/2014/main" id="{14C6C448-56EE-8A20-316A-B27A3CD4DA88}"/>
              </a:ext>
            </a:extLst>
          </p:cNvPr>
          <p:cNvPicPr>
            <a:picLocks noChangeAspect="1"/>
          </p:cNvPicPr>
          <p:nvPr/>
        </p:nvPicPr>
        <p:blipFill>
          <a:blip r:embed="rId3">
            <a:duotone>
              <a:prstClr val="black"/>
              <a:schemeClr val="tx2">
                <a:tint val="45000"/>
                <a:satMod val="400000"/>
              </a:schemeClr>
            </a:duotone>
          </a:blip>
          <a:stretch>
            <a:fillRect/>
          </a:stretch>
        </p:blipFill>
        <p:spPr>
          <a:xfrm>
            <a:off x="6810939" y="3067480"/>
            <a:ext cx="866511" cy="821600"/>
          </a:xfrm>
          <a:prstGeom prst="rect">
            <a:avLst/>
          </a:prstGeom>
        </p:spPr>
      </p:pic>
      <p:pic>
        <p:nvPicPr>
          <p:cNvPr id="11" name="Picture 10">
            <a:extLst>
              <a:ext uri="{FF2B5EF4-FFF2-40B4-BE49-F238E27FC236}">
                <a16:creationId xmlns:a16="http://schemas.microsoft.com/office/drawing/2014/main" id="{E9AB5565-DD85-B08D-B88C-BB67AE6D8DC6}"/>
              </a:ext>
            </a:extLst>
          </p:cNvPr>
          <p:cNvPicPr>
            <a:picLocks noChangeAspect="1"/>
          </p:cNvPicPr>
          <p:nvPr/>
        </p:nvPicPr>
        <p:blipFill>
          <a:blip r:embed="rId4"/>
          <a:stretch>
            <a:fillRect/>
          </a:stretch>
        </p:blipFill>
        <p:spPr>
          <a:xfrm>
            <a:off x="9676626" y="3157231"/>
            <a:ext cx="2308243" cy="2222669"/>
          </a:xfrm>
          <a:prstGeom prst="rect">
            <a:avLst/>
          </a:prstGeom>
          <a:effectLst>
            <a:softEdge rad="90733"/>
          </a:effectLst>
        </p:spPr>
      </p:pic>
      <p:pic>
        <p:nvPicPr>
          <p:cNvPr id="13" name="Picture 12" descr="A cartoon of a person sitting at a desk&#10;&#10;AI-generated content may be incorrect.">
            <a:extLst>
              <a:ext uri="{FF2B5EF4-FFF2-40B4-BE49-F238E27FC236}">
                <a16:creationId xmlns:a16="http://schemas.microsoft.com/office/drawing/2014/main" id="{85A51FA6-12E4-EF73-A437-45CD5592C99A}"/>
              </a:ext>
            </a:extLst>
          </p:cNvPr>
          <p:cNvPicPr>
            <a:picLocks noChangeAspect="1"/>
          </p:cNvPicPr>
          <p:nvPr/>
        </p:nvPicPr>
        <p:blipFill>
          <a:blip r:embed="rId5"/>
          <a:stretch>
            <a:fillRect/>
          </a:stretch>
        </p:blipFill>
        <p:spPr>
          <a:xfrm>
            <a:off x="6518450" y="4765012"/>
            <a:ext cx="1810517" cy="1904570"/>
          </a:xfrm>
          <a:prstGeom prst="rect">
            <a:avLst/>
          </a:prstGeom>
        </p:spPr>
      </p:pic>
    </p:spTree>
    <p:extLst>
      <p:ext uri="{BB962C8B-B14F-4D97-AF65-F5344CB8AC3E}">
        <p14:creationId xmlns:p14="http://schemas.microsoft.com/office/powerpoint/2010/main" val="1325562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4A524-4F3B-775F-0B25-EA3014DA040A}"/>
              </a:ext>
            </a:extLst>
          </p:cNvPr>
          <p:cNvSpPr>
            <a:spLocks noGrp="1"/>
          </p:cNvSpPr>
          <p:nvPr>
            <p:ph type="title"/>
          </p:nvPr>
        </p:nvSpPr>
        <p:spPr>
          <a:xfrm>
            <a:off x="357554" y="153192"/>
            <a:ext cx="10515600" cy="1325563"/>
          </a:xfrm>
        </p:spPr>
        <p:txBody>
          <a:bodyPr>
            <a:normAutofit/>
          </a:bodyPr>
          <a:lstStyle/>
          <a:p>
            <a:r>
              <a:rPr lang="en-US" sz="5400" dirty="0">
                <a:solidFill>
                  <a:srgbClr val="0070C0"/>
                </a:solidFill>
              </a:rPr>
              <a:t>Real case studies</a:t>
            </a:r>
          </a:p>
        </p:txBody>
      </p:sp>
      <p:sp>
        <p:nvSpPr>
          <p:cNvPr id="3" name="Content Placeholder 2">
            <a:extLst>
              <a:ext uri="{FF2B5EF4-FFF2-40B4-BE49-F238E27FC236}">
                <a16:creationId xmlns:a16="http://schemas.microsoft.com/office/drawing/2014/main" id="{3EF07A14-72EB-079E-B44C-F2FC049CB6A9}"/>
              </a:ext>
            </a:extLst>
          </p:cNvPr>
          <p:cNvSpPr>
            <a:spLocks noGrp="1"/>
          </p:cNvSpPr>
          <p:nvPr>
            <p:ph idx="1"/>
          </p:nvPr>
        </p:nvSpPr>
        <p:spPr>
          <a:xfrm>
            <a:off x="2678724" y="1690688"/>
            <a:ext cx="3053861" cy="4351338"/>
          </a:xfrm>
        </p:spPr>
        <p:txBody>
          <a:bodyPr>
            <a:normAutofit fontScale="92500" lnSpcReduction="20000"/>
          </a:bodyPr>
          <a:lstStyle/>
          <a:p>
            <a:pPr marL="0" indent="0">
              <a:buNone/>
            </a:pPr>
            <a:r>
              <a:rPr lang="en-US" sz="4800" dirty="0"/>
              <a:t>Buildings</a:t>
            </a:r>
          </a:p>
          <a:p>
            <a:pPr marL="0" indent="0">
              <a:buNone/>
            </a:pPr>
            <a:r>
              <a:rPr lang="en-US" sz="4800" dirty="0"/>
              <a:t>Bridges</a:t>
            </a:r>
          </a:p>
          <a:p>
            <a:pPr marL="0" indent="0">
              <a:buNone/>
            </a:pPr>
            <a:r>
              <a:rPr lang="en-US" sz="4800" dirty="0"/>
              <a:t>Ships</a:t>
            </a:r>
          </a:p>
          <a:p>
            <a:pPr marL="0" indent="0">
              <a:buNone/>
            </a:pPr>
            <a:r>
              <a:rPr lang="en-US" sz="4800" dirty="0"/>
              <a:t>Rockets</a:t>
            </a:r>
          </a:p>
          <a:p>
            <a:pPr marL="0" indent="0">
              <a:buNone/>
            </a:pPr>
            <a:r>
              <a:rPr lang="en-US" sz="4800" dirty="0"/>
              <a:t>Tools</a:t>
            </a:r>
          </a:p>
          <a:p>
            <a:pPr marL="0" indent="0">
              <a:buNone/>
            </a:pPr>
            <a:r>
              <a:rPr lang="en-US" sz="4800" dirty="0"/>
              <a:t>Cars</a:t>
            </a:r>
          </a:p>
          <a:p>
            <a:pPr marL="0" indent="0">
              <a:buNone/>
            </a:pPr>
            <a:r>
              <a:rPr lang="en-US" sz="4800" dirty="0"/>
              <a:t> </a:t>
            </a:r>
            <a:r>
              <a:rPr lang="en-US" sz="4800" i="1" dirty="0" err="1"/>
              <a:t>etc</a:t>
            </a:r>
            <a:r>
              <a:rPr lang="en-US" sz="4800" dirty="0"/>
              <a:t> .......</a:t>
            </a:r>
          </a:p>
          <a:p>
            <a:endParaRPr lang="en-US" sz="2400" dirty="0"/>
          </a:p>
        </p:txBody>
      </p:sp>
      <p:pic>
        <p:nvPicPr>
          <p:cNvPr id="4" name="Picture 3" descr="A baby sitting on the floor holding a book&#10;&#10;AI-generated content may be incorrect.">
            <a:extLst>
              <a:ext uri="{FF2B5EF4-FFF2-40B4-BE49-F238E27FC236}">
                <a16:creationId xmlns:a16="http://schemas.microsoft.com/office/drawing/2014/main" id="{B1AA1D74-9A35-C7A4-5987-33E92693228D}"/>
              </a:ext>
            </a:extLst>
          </p:cNvPr>
          <p:cNvPicPr>
            <a:picLocks noChangeAspect="1"/>
          </p:cNvPicPr>
          <p:nvPr/>
        </p:nvPicPr>
        <p:blipFill>
          <a:blip r:embed="rId2"/>
          <a:stretch>
            <a:fillRect/>
          </a:stretch>
        </p:blipFill>
        <p:spPr>
          <a:xfrm>
            <a:off x="7049390" y="48928"/>
            <a:ext cx="5075290" cy="6766539"/>
          </a:xfrm>
          <a:prstGeom prst="rect">
            <a:avLst/>
          </a:prstGeom>
        </p:spPr>
      </p:pic>
    </p:spTree>
    <p:extLst>
      <p:ext uri="{BB962C8B-B14F-4D97-AF65-F5344CB8AC3E}">
        <p14:creationId xmlns:p14="http://schemas.microsoft.com/office/powerpoint/2010/main" val="388962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6C94A3-32FB-1773-4FE8-F88D2EA07D0D}"/>
              </a:ext>
            </a:extLst>
          </p:cNvPr>
          <p:cNvPicPr>
            <a:picLocks noChangeAspect="1"/>
          </p:cNvPicPr>
          <p:nvPr/>
        </p:nvPicPr>
        <p:blipFill>
          <a:blip r:embed="rId2"/>
          <a:stretch>
            <a:fillRect/>
          </a:stretch>
        </p:blipFill>
        <p:spPr>
          <a:xfrm>
            <a:off x="4397172" y="204552"/>
            <a:ext cx="7389359" cy="6448896"/>
          </a:xfrm>
          <a:prstGeom prst="rect">
            <a:avLst/>
          </a:prstGeom>
        </p:spPr>
      </p:pic>
      <p:sp>
        <p:nvSpPr>
          <p:cNvPr id="2" name="TextBox 1">
            <a:extLst>
              <a:ext uri="{FF2B5EF4-FFF2-40B4-BE49-F238E27FC236}">
                <a16:creationId xmlns:a16="http://schemas.microsoft.com/office/drawing/2014/main" id="{ABFB9445-5358-6FE3-DA0C-919E882EC2AE}"/>
              </a:ext>
            </a:extLst>
          </p:cNvPr>
          <p:cNvSpPr txBox="1"/>
          <p:nvPr/>
        </p:nvSpPr>
        <p:spPr>
          <a:xfrm>
            <a:off x="222422" y="1754660"/>
            <a:ext cx="3877728" cy="1384995"/>
          </a:xfrm>
          <a:prstGeom prst="rect">
            <a:avLst/>
          </a:prstGeom>
          <a:noFill/>
        </p:spPr>
        <p:txBody>
          <a:bodyPr wrap="none" rtlCol="0">
            <a:spAutoFit/>
          </a:bodyPr>
          <a:lstStyle/>
          <a:p>
            <a:r>
              <a:rPr lang="en-US" sz="2800" dirty="0"/>
              <a:t>Half of all steel </a:t>
            </a:r>
          </a:p>
          <a:p>
            <a:r>
              <a:rPr lang="en-US" sz="2800" dirty="0"/>
              <a:t>used in bridges,</a:t>
            </a:r>
          </a:p>
          <a:p>
            <a:r>
              <a:rPr lang="en-US" sz="2800" dirty="0"/>
              <a:t>buildings, infrastructure</a:t>
            </a:r>
          </a:p>
        </p:txBody>
      </p:sp>
    </p:spTree>
    <p:extLst>
      <p:ext uri="{BB962C8B-B14F-4D97-AF65-F5344CB8AC3E}">
        <p14:creationId xmlns:p14="http://schemas.microsoft.com/office/powerpoint/2010/main" val="299182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veral pictures of a factory&#10;&#10;Description automatically generated">
            <a:extLst>
              <a:ext uri="{FF2B5EF4-FFF2-40B4-BE49-F238E27FC236}">
                <a16:creationId xmlns:a16="http://schemas.microsoft.com/office/drawing/2014/main" id="{05EF06A7-A5FC-0A63-7E89-C5D220A43D15}"/>
              </a:ext>
            </a:extLst>
          </p:cNvPr>
          <p:cNvPicPr>
            <a:picLocks noChangeAspect="1"/>
          </p:cNvPicPr>
          <p:nvPr/>
        </p:nvPicPr>
        <p:blipFill>
          <a:blip r:embed="rId2"/>
          <a:stretch>
            <a:fillRect/>
          </a:stretch>
        </p:blipFill>
        <p:spPr>
          <a:xfrm>
            <a:off x="788275" y="199434"/>
            <a:ext cx="7540078" cy="6658566"/>
          </a:xfrm>
          <a:prstGeom prst="rect">
            <a:avLst/>
          </a:prstGeom>
        </p:spPr>
      </p:pic>
      <p:sp>
        <p:nvSpPr>
          <p:cNvPr id="4" name="TextBox 3">
            <a:extLst>
              <a:ext uri="{FF2B5EF4-FFF2-40B4-BE49-F238E27FC236}">
                <a16:creationId xmlns:a16="http://schemas.microsoft.com/office/drawing/2014/main" id="{BF2E0A34-9F5C-A016-73D2-CD162C6AE567}"/>
              </a:ext>
            </a:extLst>
          </p:cNvPr>
          <p:cNvSpPr txBox="1"/>
          <p:nvPr/>
        </p:nvSpPr>
        <p:spPr>
          <a:xfrm rot="5400000">
            <a:off x="9045698" y="3205552"/>
            <a:ext cx="5146794" cy="646331"/>
          </a:xfrm>
          <a:prstGeom prst="rect">
            <a:avLst/>
          </a:prstGeom>
          <a:noFill/>
        </p:spPr>
        <p:txBody>
          <a:bodyPr wrap="none" rtlCol="0">
            <a:spAutoFit/>
          </a:bodyPr>
          <a:lstStyle/>
          <a:p>
            <a:r>
              <a:rPr lang="en-US" sz="3600" dirty="0"/>
              <a:t>courtesy of CBMM, Brazil</a:t>
            </a:r>
          </a:p>
        </p:txBody>
      </p:sp>
      <p:pic>
        <p:nvPicPr>
          <p:cNvPr id="6" name="Picture 5" descr="A map of south america with red lines&#10;&#10;Description automatically generated">
            <a:extLst>
              <a:ext uri="{FF2B5EF4-FFF2-40B4-BE49-F238E27FC236}">
                <a16:creationId xmlns:a16="http://schemas.microsoft.com/office/drawing/2014/main" id="{8AB23F6B-FA00-1657-6D6F-7AB1B0C64BCE}"/>
              </a:ext>
            </a:extLst>
          </p:cNvPr>
          <p:cNvPicPr>
            <a:picLocks noChangeAspect="1"/>
          </p:cNvPicPr>
          <p:nvPr/>
        </p:nvPicPr>
        <p:blipFill>
          <a:blip r:embed="rId3"/>
          <a:stretch>
            <a:fillRect/>
          </a:stretch>
        </p:blipFill>
        <p:spPr>
          <a:xfrm>
            <a:off x="8646742" y="3226677"/>
            <a:ext cx="2231548" cy="3117604"/>
          </a:xfrm>
          <a:prstGeom prst="rect">
            <a:avLst/>
          </a:prstGeom>
        </p:spPr>
      </p:pic>
    </p:spTree>
    <p:extLst>
      <p:ext uri="{BB962C8B-B14F-4D97-AF65-F5344CB8AC3E}">
        <p14:creationId xmlns:p14="http://schemas.microsoft.com/office/powerpoint/2010/main" val="4083474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F2C053-8B60-DC5F-0BF1-AD2C7B7DC615}"/>
              </a:ext>
            </a:extLst>
          </p:cNvPr>
          <p:cNvSpPr txBox="1"/>
          <p:nvPr/>
        </p:nvSpPr>
        <p:spPr>
          <a:xfrm>
            <a:off x="509715" y="580746"/>
            <a:ext cx="8284447" cy="769441"/>
          </a:xfrm>
          <a:prstGeom prst="rect">
            <a:avLst/>
          </a:prstGeom>
          <a:noFill/>
        </p:spPr>
        <p:txBody>
          <a:bodyPr wrap="none" rtlCol="0">
            <a:spAutoFit/>
          </a:bodyPr>
          <a:lstStyle/>
          <a:p>
            <a:r>
              <a:rPr lang="en-US" sz="4400" dirty="0"/>
              <a:t>Ordinary steel: 363,000 kg required</a:t>
            </a:r>
          </a:p>
        </p:txBody>
      </p:sp>
      <p:sp>
        <p:nvSpPr>
          <p:cNvPr id="5" name="TextBox 4">
            <a:extLst>
              <a:ext uri="{FF2B5EF4-FFF2-40B4-BE49-F238E27FC236}">
                <a16:creationId xmlns:a16="http://schemas.microsoft.com/office/drawing/2014/main" id="{AD9C85C2-5DA7-2D59-275F-A0C5A3B05801}"/>
              </a:ext>
            </a:extLst>
          </p:cNvPr>
          <p:cNvSpPr txBox="1"/>
          <p:nvPr/>
        </p:nvSpPr>
        <p:spPr>
          <a:xfrm>
            <a:off x="1703611" y="1696412"/>
            <a:ext cx="9261061" cy="769441"/>
          </a:xfrm>
          <a:prstGeom prst="rect">
            <a:avLst/>
          </a:prstGeom>
          <a:noFill/>
        </p:spPr>
        <p:txBody>
          <a:bodyPr wrap="none" rtlCol="0">
            <a:spAutoFit/>
          </a:bodyPr>
          <a:lstStyle/>
          <a:p>
            <a:r>
              <a:rPr lang="en-US" sz="4400" dirty="0" err="1"/>
              <a:t>Microalloyed</a:t>
            </a:r>
            <a:r>
              <a:rPr lang="en-US" sz="4400" dirty="0"/>
              <a:t> steel: 284,000 kg required</a:t>
            </a:r>
          </a:p>
        </p:txBody>
      </p:sp>
      <p:sp>
        <p:nvSpPr>
          <p:cNvPr id="6" name="TextBox 5">
            <a:extLst>
              <a:ext uri="{FF2B5EF4-FFF2-40B4-BE49-F238E27FC236}">
                <a16:creationId xmlns:a16="http://schemas.microsoft.com/office/drawing/2014/main" id="{4F5D2F6B-CA8A-856C-06BC-611381600ECE}"/>
              </a:ext>
            </a:extLst>
          </p:cNvPr>
          <p:cNvSpPr txBox="1"/>
          <p:nvPr/>
        </p:nvSpPr>
        <p:spPr>
          <a:xfrm>
            <a:off x="6427385" y="2781300"/>
            <a:ext cx="5474960" cy="830997"/>
          </a:xfrm>
          <a:prstGeom prst="rect">
            <a:avLst/>
          </a:prstGeom>
          <a:noFill/>
        </p:spPr>
        <p:txBody>
          <a:bodyPr wrap="none" rtlCol="0">
            <a:spAutoFit/>
          </a:bodyPr>
          <a:lstStyle/>
          <a:p>
            <a:r>
              <a:rPr lang="en-US" sz="4800" dirty="0">
                <a:solidFill>
                  <a:srgbClr val="FF0000"/>
                </a:solidFill>
              </a:rPr>
              <a:t>130,000 kg less CO</a:t>
            </a:r>
            <a:r>
              <a:rPr lang="en-US" sz="4800" baseline="-25000" dirty="0">
                <a:solidFill>
                  <a:srgbClr val="FF0000"/>
                </a:solidFill>
              </a:rPr>
              <a:t>2</a:t>
            </a:r>
          </a:p>
        </p:txBody>
      </p:sp>
      <p:pic>
        <p:nvPicPr>
          <p:cNvPr id="2" name="Content Placeholder 4">
            <a:extLst>
              <a:ext uri="{FF2B5EF4-FFF2-40B4-BE49-F238E27FC236}">
                <a16:creationId xmlns:a16="http://schemas.microsoft.com/office/drawing/2014/main" id="{170CAFFA-24F2-6612-0D89-1FDA56AEC5F7}"/>
              </a:ext>
            </a:extLst>
          </p:cNvPr>
          <p:cNvPicPr>
            <a:picLocks noGrp="1" noChangeAspect="1"/>
          </p:cNvPicPr>
          <p:nvPr>
            <p:ph idx="1"/>
          </p:nvPr>
        </p:nvPicPr>
        <p:blipFill>
          <a:blip r:embed="rId2"/>
          <a:stretch>
            <a:fillRect/>
          </a:stretch>
        </p:blipFill>
        <p:spPr>
          <a:xfrm>
            <a:off x="348926" y="3927745"/>
            <a:ext cx="11970433" cy="2957945"/>
          </a:xfrm>
        </p:spPr>
      </p:pic>
    </p:spTree>
    <p:extLst>
      <p:ext uri="{BB962C8B-B14F-4D97-AF65-F5344CB8AC3E}">
        <p14:creationId xmlns:p14="http://schemas.microsoft.com/office/powerpoint/2010/main" val="1971617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ng shot of a bridge&#10;&#10;AI-generated content may be incorrect.">
            <a:extLst>
              <a:ext uri="{FF2B5EF4-FFF2-40B4-BE49-F238E27FC236}">
                <a16:creationId xmlns:a16="http://schemas.microsoft.com/office/drawing/2014/main" id="{CFF0968C-FC3E-7BC3-7E5E-52EC5ADF62F5}"/>
              </a:ext>
            </a:extLst>
          </p:cNvPr>
          <p:cNvPicPr>
            <a:picLocks noChangeAspect="1"/>
          </p:cNvPicPr>
          <p:nvPr/>
        </p:nvPicPr>
        <p:blipFill>
          <a:blip r:embed="rId2"/>
          <a:stretch>
            <a:fillRect/>
          </a:stretch>
        </p:blipFill>
        <p:spPr>
          <a:xfrm>
            <a:off x="211859" y="261993"/>
            <a:ext cx="11768281" cy="5435422"/>
          </a:xfrm>
          <a:prstGeom prst="rect">
            <a:avLst/>
          </a:prstGeom>
        </p:spPr>
      </p:pic>
      <p:sp>
        <p:nvSpPr>
          <p:cNvPr id="6" name="TextBox 5">
            <a:extLst>
              <a:ext uri="{FF2B5EF4-FFF2-40B4-BE49-F238E27FC236}">
                <a16:creationId xmlns:a16="http://schemas.microsoft.com/office/drawing/2014/main" id="{44EA8376-56B1-DB8A-8131-A180FB6AED5C}"/>
              </a:ext>
            </a:extLst>
          </p:cNvPr>
          <p:cNvSpPr txBox="1"/>
          <p:nvPr/>
        </p:nvSpPr>
        <p:spPr>
          <a:xfrm>
            <a:off x="211859" y="5823662"/>
            <a:ext cx="8787342" cy="1077218"/>
          </a:xfrm>
          <a:prstGeom prst="rect">
            <a:avLst/>
          </a:prstGeom>
          <a:noFill/>
        </p:spPr>
        <p:txBody>
          <a:bodyPr wrap="none" rtlCol="0">
            <a:spAutoFit/>
          </a:bodyPr>
          <a:lstStyle/>
          <a:p>
            <a:r>
              <a:rPr lang="en-US" sz="3200" dirty="0"/>
              <a:t>CO</a:t>
            </a:r>
            <a:r>
              <a:rPr lang="en-US" sz="3200" baseline="-25000" dirty="0"/>
              <a:t>2</a:t>
            </a:r>
            <a:r>
              <a:rPr lang="en-US" sz="3200" dirty="0"/>
              <a:t> cost ~190,000 </a:t>
            </a:r>
            <a:r>
              <a:rPr lang="en-US" sz="3200" dirty="0" err="1"/>
              <a:t>tonnes</a:t>
            </a:r>
            <a:r>
              <a:rPr lang="en-US" sz="3200" dirty="0"/>
              <a:t>, 85% in materials</a:t>
            </a:r>
          </a:p>
          <a:p>
            <a:r>
              <a:rPr lang="en-US" sz="3200" dirty="0"/>
              <a:t>David Collings, </a:t>
            </a:r>
            <a:r>
              <a:rPr lang="en-GB" sz="2800" b="0" dirty="0">
                <a:effectLst/>
                <a:latin typeface="FrutigerLTPro"/>
              </a:rPr>
              <a:t>https://</a:t>
            </a:r>
            <a:r>
              <a:rPr lang="en-GB" sz="2800" b="0" dirty="0" err="1">
                <a:effectLst/>
                <a:latin typeface="FrutigerLTPro"/>
              </a:rPr>
              <a:t>doi.org</a:t>
            </a:r>
            <a:r>
              <a:rPr lang="en-GB" sz="2800" b="0" dirty="0">
                <a:effectLst/>
                <a:latin typeface="FrutigerLTPro"/>
              </a:rPr>
              <a:t>/10.1680/jcien.22.00178 </a:t>
            </a:r>
            <a:endParaRPr lang="en-GB" sz="4400" dirty="0"/>
          </a:p>
        </p:txBody>
      </p:sp>
    </p:spTree>
    <p:extLst>
      <p:ext uri="{BB962C8B-B14F-4D97-AF65-F5344CB8AC3E}">
        <p14:creationId xmlns:p14="http://schemas.microsoft.com/office/powerpoint/2010/main" val="23378306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389</TotalTime>
  <Words>592</Words>
  <Application>Microsoft Macintosh PowerPoint</Application>
  <PresentationFormat>Widescreen</PresentationFormat>
  <Paragraphs>94</Paragraphs>
  <Slides>26</Slides>
  <Notes>4</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AdvPSA403</vt:lpstr>
      <vt:lpstr>AdvPSA405</vt:lpstr>
      <vt:lpstr>AdvPSAED8</vt:lpstr>
      <vt:lpstr>Aptos</vt:lpstr>
      <vt:lpstr>Aptos Display</vt:lpstr>
      <vt:lpstr>Arial</vt:lpstr>
      <vt:lpstr>DDG_ProximaNova</vt:lpstr>
      <vt:lpstr>FrutigerLTPro</vt:lpstr>
      <vt:lpstr>Verdana</vt:lpstr>
      <vt:lpstr>Office Theme</vt:lpstr>
      <vt:lpstr>Mitigating the CO2 burden of steel</vt:lpstr>
      <vt:lpstr>PowerPoint Presentation</vt:lpstr>
      <vt:lpstr>Facts</vt:lpstr>
      <vt:lpstr>zero-cost solution</vt:lpstr>
      <vt:lpstr>Real case studies</vt:lpstr>
      <vt:lpstr>PowerPoint Presentation</vt:lpstr>
      <vt:lpstr>PowerPoint Presentation</vt:lpstr>
      <vt:lpstr>PowerPoint Presentation</vt:lpstr>
      <vt:lpstr>PowerPoint Presentation</vt:lpstr>
      <vt:lpstr>PowerPoint Presentation</vt:lpstr>
      <vt:lpstr>Solong   🔥 Stena Immaculate</vt:lpstr>
      <vt:lpstr>PowerPoint Presentation</vt:lpstr>
      <vt:lpstr>Rough calculation</vt:lpstr>
      <vt:lpstr>Rough calculation</vt:lpstr>
      <vt:lpstr>PowerPoint Presentation</vt:lpstr>
      <vt:lpstr>PowerPoint Presentation</vt:lpstr>
      <vt:lpstr>PowerPoint Presentation</vt:lpstr>
      <vt:lpstr>Material standards, certification</vt:lpstr>
      <vt:lpstr>PowerPoint Presentation</vt:lpstr>
      <vt:lpstr>PowerPoint Presentation</vt:lpstr>
      <vt:lpstr>PowerPoint Presentation</vt:lpstr>
      <vt:lpstr>PowerPoint Presentation</vt:lpstr>
      <vt:lpstr>CO2 / g km-1</vt:lpstr>
      <vt:lpstr>Quick solution to CO2  burden of steel</vt:lpstr>
      <vt:lpstr>weak experiment in progress, USA, over next 3-4 years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Harry Bhadeshia</dc:creator>
  <cp:lastModifiedBy>Harry Bhadeshia</cp:lastModifiedBy>
  <cp:revision>42</cp:revision>
  <dcterms:created xsi:type="dcterms:W3CDTF">2025-04-24T09:41:19Z</dcterms:created>
  <dcterms:modified xsi:type="dcterms:W3CDTF">2025-04-30T08:51:47Z</dcterms:modified>
</cp:coreProperties>
</file>