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85" r:id="rId3"/>
  </p:sldMasterIdLst>
  <p:notesMasterIdLst>
    <p:notesMasterId r:id="rId50"/>
  </p:notesMasterIdLst>
  <p:sldIdLst>
    <p:sldId id="257" r:id="rId4"/>
    <p:sldId id="259" r:id="rId5"/>
    <p:sldId id="260" r:id="rId6"/>
    <p:sldId id="312" r:id="rId7"/>
    <p:sldId id="313" r:id="rId8"/>
    <p:sldId id="314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9" r:id="rId28"/>
    <p:sldId id="291" r:id="rId29"/>
    <p:sldId id="292" r:id="rId30"/>
    <p:sldId id="293" r:id="rId31"/>
    <p:sldId id="315" r:id="rId32"/>
    <p:sldId id="316" r:id="rId33"/>
    <p:sldId id="294" r:id="rId34"/>
    <p:sldId id="296" r:id="rId35"/>
    <p:sldId id="297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4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258AD-2A14-D54E-97CE-CC18B03F1537}" type="datetimeFigureOut">
              <a:rPr lang="en-US" smtClean="0"/>
              <a:t>12/03/18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7BAF3-B4E4-E747-A157-83DC3924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0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00163" y="803275"/>
            <a:ext cx="4257675" cy="3194050"/>
          </a:xfrm>
          <a:ln w="12700" cap="flat">
            <a:solidFill>
              <a:schemeClr val="tx1"/>
            </a:solidFill>
          </a:ln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EFBBA1F6-E85A-634B-8798-29AFF8F86126}" type="slidenum">
              <a:rPr lang="en-GB" sz="1200">
                <a:solidFill>
                  <a:prstClr val="black"/>
                </a:solidFill>
                <a:latin typeface="Times New Roman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9752211-145F-C946-942C-BB61CF1C7719}" type="slidenum">
              <a:rPr lang="en-GB" sz="1200">
                <a:solidFill>
                  <a:prstClr val="black"/>
                </a:solidFill>
                <a:latin typeface="Times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sz="120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1" hangingPunct="1"/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CA67D48-EC56-BC4C-926B-A9AB500F64B1}" type="slidenum">
              <a:rPr lang="en-GB" sz="1200">
                <a:solidFill>
                  <a:prstClr val="black"/>
                </a:solidFill>
                <a:latin typeface="Times New Roman" charset="0"/>
              </a:rPr>
              <a:pPr/>
              <a:t>29</a:t>
            </a:fld>
            <a:endParaRPr lang="en-GB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32570C6-6D73-C74A-950E-069280013E8A}" type="slidenum">
              <a:rPr lang="en-GB" sz="1200">
                <a:solidFill>
                  <a:prstClr val="black"/>
                </a:solidFill>
                <a:latin typeface="Times New Roman" charset="0"/>
              </a:rPr>
              <a:pPr/>
              <a:t>30</a:t>
            </a:fld>
            <a:endParaRPr lang="en-GB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41A9-EFF9-3447-977C-F62D9C4AB1D4}" type="datetimeFigureOut">
              <a:rPr lang="en-US" smtClean="0"/>
              <a:t>12/03/18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D89-8174-0D43-99B1-CECFC06C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89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41A9-EFF9-3447-977C-F62D9C4AB1D4}" type="datetimeFigureOut">
              <a:rPr lang="en-US" smtClean="0"/>
              <a:t>12/03/18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D89-8174-0D43-99B1-CECFC06C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2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41A9-EFF9-3447-977C-F62D9C4AB1D4}" type="datetimeFigureOut">
              <a:rPr lang="en-US" smtClean="0"/>
              <a:t>12/03/18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D89-8174-0D43-99B1-CECFC06C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5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D2927-C8DD-4048-84C4-7C1317CA31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93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E3A9B-59A8-4744-990F-3E22FDD014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34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987C-5F09-AB43-84CB-969A9B41AC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38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3DDE1-4240-AC44-8977-CEA5B05828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84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424E6-720D-5B48-920F-28DA679506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50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B0207-FB15-BB42-9431-91CA6B652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33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56E86-631A-6543-BCC5-408400F8AE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38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26FE2-C675-8345-BCE8-3C249EEA33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89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41A9-EFF9-3447-977C-F62D9C4AB1D4}" type="datetimeFigureOut">
              <a:rPr lang="en-US" smtClean="0"/>
              <a:t>12/03/18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D89-8174-0D43-99B1-CECFC06C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5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0D1F6-138F-E240-9F58-92D8628B29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684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3299C-8649-0A4C-B51B-183961B8A2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62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39B98-2DBF-434E-8B71-E73E47D0CF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21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883E0-1E8F-A44F-B197-C3D321A1A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14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BFFA5-317B-724D-B31D-0959DAAE7B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17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F6786-9062-5341-9CF3-C27CC529B5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81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A9B98-8A93-F241-A21A-727859AA19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59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ED7D5-C0BF-0D40-B1A0-DFE2B330F0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83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C07B0-A38C-EC42-94A2-2553963BC2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33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01CCD-F654-6B45-A765-32E523E16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78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41A9-EFF9-3447-977C-F62D9C4AB1D4}" type="datetimeFigureOut">
              <a:rPr lang="en-US" smtClean="0"/>
              <a:t>12/03/18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D89-8174-0D43-99B1-CECFC06C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89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BFF9C-F9D2-0643-BE45-87A3962F0C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80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3FF20-7E42-5249-8B56-CB78F848F3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481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86F2-CA3E-854F-B525-79EF39A874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580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525D-E9D6-C946-9CC2-3560DF75D1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155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F83AF-43BB-9148-8486-30A663B7A3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5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41A9-EFF9-3447-977C-F62D9C4AB1D4}" type="datetimeFigureOut">
              <a:rPr lang="en-US" smtClean="0"/>
              <a:t>12/03/18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D89-8174-0D43-99B1-CECFC06C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5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41A9-EFF9-3447-977C-F62D9C4AB1D4}" type="datetimeFigureOut">
              <a:rPr lang="en-US" smtClean="0"/>
              <a:t>12/03/18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D89-8174-0D43-99B1-CECFC06C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5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41A9-EFF9-3447-977C-F62D9C4AB1D4}" type="datetimeFigureOut">
              <a:rPr lang="en-US" smtClean="0"/>
              <a:t>12/03/18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D89-8174-0D43-99B1-CECFC06C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9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41A9-EFF9-3447-977C-F62D9C4AB1D4}" type="datetimeFigureOut">
              <a:rPr lang="en-US" smtClean="0"/>
              <a:t>12/03/18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D89-8174-0D43-99B1-CECFC06C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4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41A9-EFF9-3447-977C-F62D9C4AB1D4}" type="datetimeFigureOut">
              <a:rPr lang="en-US" smtClean="0"/>
              <a:t>12/03/18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D89-8174-0D43-99B1-CECFC06C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61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41A9-EFF9-3447-977C-F62D9C4AB1D4}" type="datetimeFigureOut">
              <a:rPr lang="en-US" smtClean="0"/>
              <a:t>12/03/18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D89-8174-0D43-99B1-CECFC06C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41A9-EFF9-3447-977C-F62D9C4AB1D4}" type="datetimeFigureOut">
              <a:rPr lang="en-US" smtClean="0"/>
              <a:t>12/03/18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92D89-8174-0D43-99B1-CECFC06C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1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C798CD-C78E-E346-A792-4F8A54CB346A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5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C13CEC1-9F2C-D54E-93B1-C38574052FBE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microsoft.com/office/2007/relationships/hdphoto" Target="../media/hdphoto3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jpeg"/><Relationship Id="rId3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jpeg"/><Relationship Id="rId3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>
            <a:spLocks noChangeArrowheads="1"/>
          </p:cNvSpPr>
          <p:nvPr/>
        </p:nvSpPr>
        <p:spPr bwMode="auto">
          <a:xfrm>
            <a:off x="268385" y="172502"/>
            <a:ext cx="85924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dirty="0" smtClean="0">
                <a:solidFill>
                  <a:srgbClr val="0000FF"/>
                </a:solidFill>
              </a:rPr>
              <a:t>Reconstructive transformations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563019" y="1051905"/>
            <a:ext cx="7848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 err="1" smtClean="0"/>
              <a:t>www.phase-trans.msm.cam.ac.uk</a:t>
            </a:r>
            <a:endParaRPr lang="en-US" sz="4000" dirty="0"/>
          </a:p>
        </p:txBody>
      </p:sp>
      <p:pic>
        <p:nvPicPr>
          <p:cNvPr id="4" name="Picture 3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90" y="2909783"/>
            <a:ext cx="1765300" cy="1765300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94" y="4441075"/>
            <a:ext cx="3733800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34" y="2306230"/>
            <a:ext cx="3450469" cy="24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8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F:\Teaching\Part.II\C9\a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520065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025091"/>
            <a:ext cx="4536504" cy="27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30" descr="F:\Teaching\Part.II\C9\a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568642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969" y="4293096"/>
            <a:ext cx="5145327" cy="249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1" descr="F:\Teaching\Part.II\C9\a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1905000"/>
            <a:ext cx="2814637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12" descr="F:\Teaching\Part.II\C9\a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3" descr="F:\Teaching\Part.II\C9\a1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25800"/>
            <a:ext cx="403860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08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45" y="260648"/>
            <a:ext cx="7779187" cy="1826930"/>
          </a:xfrm>
          <a:prstGeom prst="rect">
            <a:avLst/>
          </a:prstGeom>
        </p:spPr>
      </p:pic>
      <p:pic>
        <p:nvPicPr>
          <p:cNvPr id="3" name="Picture 2" descr="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8" y="2348880"/>
            <a:ext cx="6509392" cy="4124302"/>
          </a:xfrm>
          <a:prstGeom prst="rect">
            <a:avLst/>
          </a:prstGeom>
        </p:spPr>
      </p:pic>
      <p:pic>
        <p:nvPicPr>
          <p:cNvPr id="4" name="Picture 3" descr="Sketch152926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16945" r="59027" b="24166"/>
          <a:stretch/>
        </p:blipFill>
        <p:spPr>
          <a:xfrm>
            <a:off x="179512" y="2708920"/>
            <a:ext cx="2088232" cy="30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99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F:\Teaching\Part.II\C9\a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0"/>
            <a:ext cx="731520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7" descr="F:\Teaching\Part.II\C9\a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28600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 descr="F:\Teaching\Part.II\C9\a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62200"/>
            <a:ext cx="2814638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64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F:\Teaching\Part.II\C9\a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33800"/>
            <a:ext cx="44005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764704"/>
            <a:ext cx="837030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6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92634"/>
            <a:ext cx="6336704" cy="592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1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985792"/>
            <a:ext cx="8370300" cy="1872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16632"/>
            <a:ext cx="7500595" cy="461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0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9"/>
            <a:ext cx="4248472" cy="2570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477" y="2852936"/>
            <a:ext cx="4927360" cy="3680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5805264"/>
            <a:ext cx="22802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Song, </a:t>
            </a:r>
            <a:r>
              <a:rPr lang="en-US" sz="1400" dirty="0" err="1" smtClean="0">
                <a:latin typeface="Arial"/>
                <a:cs typeface="Arial"/>
              </a:rPr>
              <a:t>Suh</a:t>
            </a:r>
            <a:r>
              <a:rPr lang="en-US" sz="1400" dirty="0" smtClean="0">
                <a:latin typeface="Arial"/>
                <a:cs typeface="Arial"/>
              </a:rPr>
              <a:t>, </a:t>
            </a:r>
            <a:r>
              <a:rPr lang="en-US" sz="1400" dirty="0" err="1" smtClean="0">
                <a:latin typeface="Arial"/>
                <a:cs typeface="Arial"/>
              </a:rPr>
              <a:t>Bhadeshia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err="1" smtClean="0">
                <a:latin typeface="Arial"/>
                <a:cs typeface="Arial"/>
              </a:rPr>
              <a:t>Ironmaking</a:t>
            </a:r>
            <a:r>
              <a:rPr lang="en-US" sz="1400" dirty="0" smtClean="0">
                <a:latin typeface="Arial"/>
                <a:cs typeface="Arial"/>
              </a:rPr>
              <a:t> &amp; Steelmaking</a:t>
            </a:r>
          </a:p>
          <a:p>
            <a:r>
              <a:rPr lang="en-US" sz="1400" dirty="0" smtClean="0">
                <a:latin typeface="Arial"/>
                <a:cs typeface="Arial"/>
              </a:rPr>
              <a:t>39 (2012) 599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011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quid_ocean_theo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5604693" cy="5647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6309320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43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4252548" cy="4899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836712"/>
            <a:ext cx="4337699" cy="4929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16216" y="6237312"/>
            <a:ext cx="2305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R. C. Cochrane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17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F:\Teaching\Part.II\C9\a1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19392"/>
            <a:ext cx="4291257" cy="447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3"/>
            <a:ext cx="363681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7661072" cy="3744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Arial"/>
                <a:cs typeface="Arial"/>
              </a:rPr>
              <a:t>Approximations: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3200" dirty="0" smtClean="0">
                <a:latin typeface="Arial"/>
                <a:cs typeface="Arial"/>
              </a:rPr>
              <a:t>Far field composition does not change.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3200" dirty="0" smtClean="0">
                <a:latin typeface="Arial"/>
                <a:cs typeface="Arial"/>
              </a:rPr>
              <a:t>Growth is diffusion-controlled.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3200" dirty="0" smtClean="0">
                <a:latin typeface="Arial"/>
                <a:cs typeface="Arial"/>
              </a:rPr>
              <a:t>One-dimensional growth.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0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20 at 08.46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4016"/>
            <a:ext cx="851092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9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20 at 08.49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8" y="188490"/>
            <a:ext cx="8387297" cy="61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85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20 at 08.48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00" y="188640"/>
            <a:ext cx="925463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1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Teaching\Part.II\C9\a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67913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F:\Teaching\Part.II\C9\a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16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7" descr="Screen shot 2011-11-12 at 13.11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15888"/>
            <a:ext cx="8810625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0854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M21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39763"/>
            <a:ext cx="82677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92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Pearlite Reaction</a:t>
            </a:r>
          </a:p>
        </p:txBody>
      </p:sp>
      <p:pic>
        <p:nvPicPr>
          <p:cNvPr id="18434" name="Picture 5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2955925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41529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64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5471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6781800" y="914400"/>
            <a:ext cx="1981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  <a:latin typeface="Times" charset="0"/>
              </a:rPr>
              <a:t>       20 µm</a:t>
            </a:r>
          </a:p>
        </p:txBody>
      </p:sp>
      <p:sp>
        <p:nvSpPr>
          <p:cNvPr id="53251" name="Line 4"/>
          <p:cNvSpPr>
            <a:spLocks noChangeShapeType="1"/>
          </p:cNvSpPr>
          <p:nvPr/>
        </p:nvSpPr>
        <p:spPr bwMode="auto">
          <a:xfrm>
            <a:off x="7086600" y="99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65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7411946" cy="652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2360" y="5805264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Ashraf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Ali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85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7213"/>
            <a:ext cx="832485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628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41910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7"/>
          <p:cNvSpPr txBox="1">
            <a:spLocks noChangeArrowheads="1"/>
          </p:cNvSpPr>
          <p:nvPr/>
        </p:nvSpPr>
        <p:spPr bwMode="auto">
          <a:xfrm>
            <a:off x="5508625" y="404813"/>
            <a:ext cx="3057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London Olympics: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ArcelorMittal Orbit</a:t>
            </a:r>
          </a:p>
        </p:txBody>
      </p:sp>
      <p:pic>
        <p:nvPicPr>
          <p:cNvPr id="23555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2060575"/>
            <a:ext cx="3271838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885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2" name="Picture 4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7466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8599"/>
            <a:ext cx="5076056" cy="380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410200" y="4191000"/>
            <a:ext cx="3429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tallest building in the world</a:t>
            </a:r>
          </a:p>
        </p:txBody>
      </p:sp>
    </p:spTree>
    <p:extLst>
      <p:ext uri="{BB962C8B-B14F-4D97-AF65-F5344CB8AC3E}">
        <p14:creationId xmlns:p14="http://schemas.microsoft.com/office/powerpoint/2010/main" val="2844453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7" name="Picture 5" descr="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8576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 descr="go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139950"/>
            <a:ext cx="462915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44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Akashi-Kaikyo-Br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5380038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5943600" y="1371600"/>
            <a:ext cx="3048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longest single span bridge in the world, Japan</a:t>
            </a:r>
          </a:p>
        </p:txBody>
      </p:sp>
    </p:spTree>
    <p:extLst>
      <p:ext uri="{BB962C8B-B14F-4D97-AF65-F5344CB8AC3E}">
        <p14:creationId xmlns:p14="http://schemas.microsoft.com/office/powerpoint/2010/main" val="2359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14600"/>
            <a:ext cx="59309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539750" y="188913"/>
            <a:ext cx="8064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Nucleation begins either with ferrite or cementite depending on whether the steel is hypo- or hyper-eutectoid</a:t>
            </a:r>
          </a:p>
        </p:txBody>
      </p:sp>
    </p:spTree>
    <p:extLst>
      <p:ext uri="{BB962C8B-B14F-4D97-AF65-F5344CB8AC3E}">
        <p14:creationId xmlns:p14="http://schemas.microsoft.com/office/powerpoint/2010/main" val="269315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81000"/>
            <a:ext cx="507949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2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19669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3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52400"/>
            <a:ext cx="60928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8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2390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5435600" y="2708275"/>
            <a:ext cx="2520950" cy="2376488"/>
            <a:chOff x="4932040" y="2708920"/>
            <a:chExt cx="2520280" cy="2376264"/>
          </a:xfrm>
        </p:grpSpPr>
        <p:cxnSp>
          <p:nvCxnSpPr>
            <p:cNvPr id="32783" name="Straight Connector 14"/>
            <p:cNvCxnSpPr>
              <a:cxnSpLocks noChangeShapeType="1"/>
            </p:cNvCxnSpPr>
            <p:nvPr/>
          </p:nvCxnSpPr>
          <p:spPr bwMode="auto">
            <a:xfrm>
              <a:off x="4932040" y="2708920"/>
              <a:ext cx="7200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4" name="Straight Connector 15"/>
            <p:cNvCxnSpPr>
              <a:cxnSpLocks noChangeShapeType="1"/>
            </p:cNvCxnSpPr>
            <p:nvPr/>
          </p:nvCxnSpPr>
          <p:spPr bwMode="auto">
            <a:xfrm>
              <a:off x="5652120" y="2708920"/>
              <a:ext cx="0" cy="2376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5" name="Straight Connector 16"/>
            <p:cNvCxnSpPr>
              <a:cxnSpLocks noChangeShapeType="1"/>
            </p:cNvCxnSpPr>
            <p:nvPr/>
          </p:nvCxnSpPr>
          <p:spPr bwMode="auto">
            <a:xfrm flipV="1">
              <a:off x="5652120" y="3933056"/>
              <a:ext cx="1800200" cy="1152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772" name="Group 20"/>
          <p:cNvGrpSpPr>
            <a:grpSpLocks/>
          </p:cNvGrpSpPr>
          <p:nvPr/>
        </p:nvGrpSpPr>
        <p:grpSpPr bwMode="auto">
          <a:xfrm>
            <a:off x="4427538" y="2492375"/>
            <a:ext cx="3646487" cy="3744913"/>
            <a:chOff x="4427984" y="2492896"/>
            <a:chExt cx="3646149" cy="3744416"/>
          </a:xfrm>
        </p:grpSpPr>
        <p:grpSp>
          <p:nvGrpSpPr>
            <p:cNvPr id="32775" name="Group 11"/>
            <p:cNvGrpSpPr>
              <a:grpSpLocks/>
            </p:cNvGrpSpPr>
            <p:nvPr/>
          </p:nvGrpSpPr>
          <p:grpSpPr bwMode="auto">
            <a:xfrm>
              <a:off x="4932040" y="2708920"/>
              <a:ext cx="2520280" cy="2376264"/>
              <a:chOff x="4932040" y="2708920"/>
              <a:chExt cx="2520280" cy="2376264"/>
            </a:xfrm>
          </p:grpSpPr>
          <p:cxnSp>
            <p:nvCxnSpPr>
              <p:cNvPr id="32780" name="Straight Connector 5"/>
              <p:cNvCxnSpPr>
                <a:cxnSpLocks noChangeShapeType="1"/>
              </p:cNvCxnSpPr>
              <p:nvPr/>
            </p:nvCxnSpPr>
            <p:spPr bwMode="auto">
              <a:xfrm>
                <a:off x="4932040" y="2708920"/>
                <a:ext cx="7200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781" name="Straight Connector 8"/>
              <p:cNvCxnSpPr>
                <a:cxnSpLocks noChangeShapeType="1"/>
              </p:cNvCxnSpPr>
              <p:nvPr/>
            </p:nvCxnSpPr>
            <p:spPr bwMode="auto">
              <a:xfrm>
                <a:off x="5652120" y="2708920"/>
                <a:ext cx="0" cy="23762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782" name="Straight Connector 10"/>
              <p:cNvCxnSpPr>
                <a:cxnSpLocks noChangeShapeType="1"/>
              </p:cNvCxnSpPr>
              <p:nvPr/>
            </p:nvCxnSpPr>
            <p:spPr bwMode="auto">
              <a:xfrm flipV="1">
                <a:off x="5652120" y="3933056"/>
                <a:ext cx="1800200" cy="11521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32776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2492896"/>
              <a:ext cx="432830" cy="496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085184"/>
              <a:ext cx="621813" cy="496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3789040"/>
              <a:ext cx="621813" cy="36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5589240"/>
              <a:ext cx="2016224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3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00438"/>
            <a:ext cx="630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81300"/>
            <a:ext cx="7207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2852936"/>
            <a:ext cx="2899750" cy="3480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5652120" y="2708920"/>
            <a:ext cx="504056" cy="2376264"/>
          </a:xfrm>
          <a:prstGeom prst="rect">
            <a:avLst/>
          </a:prstGeom>
          <a:pattFill prst="wdDnDiag">
            <a:fgClr>
              <a:srgbClr val="FF0000"/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328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5"/>
          <p:cNvGrpSpPr>
            <a:grpSpLocks/>
          </p:cNvGrpSpPr>
          <p:nvPr/>
        </p:nvGrpSpPr>
        <p:grpSpPr bwMode="auto">
          <a:xfrm>
            <a:off x="683568" y="2205038"/>
            <a:ext cx="4317057" cy="4176685"/>
            <a:chOff x="1552407" y="1628800"/>
            <a:chExt cx="4315737" cy="4176437"/>
          </a:xfrm>
        </p:grpSpPr>
        <p:sp>
          <p:nvSpPr>
            <p:cNvPr id="33796" name="Cube 6"/>
            <p:cNvSpPr>
              <a:spLocks noChangeArrowheads="1"/>
            </p:cNvSpPr>
            <p:nvPr/>
          </p:nvSpPr>
          <p:spPr bwMode="auto">
            <a:xfrm>
              <a:off x="3059832" y="1916832"/>
              <a:ext cx="2664296" cy="2520280"/>
            </a:xfrm>
            <a:prstGeom prst="cube">
              <a:avLst>
                <a:gd name="adj" fmla="val 233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797" name="Cube 7"/>
            <p:cNvSpPr>
              <a:spLocks noChangeArrowheads="1"/>
            </p:cNvSpPr>
            <p:nvPr/>
          </p:nvSpPr>
          <p:spPr bwMode="auto">
            <a:xfrm>
              <a:off x="2627784" y="2276872"/>
              <a:ext cx="2736304" cy="2592288"/>
            </a:xfrm>
            <a:prstGeom prst="cube">
              <a:avLst>
                <a:gd name="adj" fmla="val 469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798" name="Cube 8"/>
            <p:cNvSpPr>
              <a:spLocks noChangeArrowheads="1"/>
            </p:cNvSpPr>
            <p:nvPr/>
          </p:nvSpPr>
          <p:spPr bwMode="auto">
            <a:xfrm>
              <a:off x="2267744" y="1916832"/>
              <a:ext cx="3456384" cy="3312368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799" name="Cube 9"/>
            <p:cNvSpPr>
              <a:spLocks noChangeArrowheads="1"/>
            </p:cNvSpPr>
            <p:nvPr/>
          </p:nvSpPr>
          <p:spPr bwMode="auto">
            <a:xfrm>
              <a:off x="2267744" y="2636912"/>
              <a:ext cx="2664296" cy="2592288"/>
            </a:xfrm>
            <a:prstGeom prst="cube">
              <a:avLst>
                <a:gd name="adj" fmla="val 233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3800" name="Straight Arrow Connector 10"/>
            <p:cNvCxnSpPr>
              <a:cxnSpLocks noChangeShapeType="1"/>
            </p:cNvCxnSpPr>
            <p:nvPr/>
          </p:nvCxnSpPr>
          <p:spPr bwMode="auto">
            <a:xfrm>
              <a:off x="2267744" y="5589240"/>
              <a:ext cx="266429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1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4932040" y="4653136"/>
              <a:ext cx="936104" cy="93610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2" name="Straight Arrow Connector 12"/>
            <p:cNvCxnSpPr>
              <a:cxnSpLocks noChangeShapeType="1"/>
            </p:cNvCxnSpPr>
            <p:nvPr/>
          </p:nvCxnSpPr>
          <p:spPr bwMode="auto">
            <a:xfrm flipV="1">
              <a:off x="1835696" y="2708920"/>
              <a:ext cx="0" cy="25202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803" name="TextBox 13"/>
            <p:cNvSpPr txBox="1">
              <a:spLocks noChangeArrowheads="1"/>
            </p:cNvSpPr>
            <p:nvPr/>
          </p:nvSpPr>
          <p:spPr bwMode="auto">
            <a:xfrm>
              <a:off x="1552407" y="3861048"/>
              <a:ext cx="575889" cy="46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2</a:t>
              </a:r>
              <a:r>
                <a:rPr lang="en-US" i="1" dirty="0" smtClean="0">
                  <a:solidFill>
                    <a:srgbClr val="000000"/>
                  </a:solidFill>
                </a:rPr>
                <a:t>S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  <p:sp>
          <p:nvSpPr>
            <p:cNvPr id="33804" name="TextBox 14"/>
            <p:cNvSpPr txBox="1">
              <a:spLocks noChangeArrowheads="1"/>
            </p:cNvSpPr>
            <p:nvPr/>
          </p:nvSpPr>
          <p:spPr bwMode="auto">
            <a:xfrm>
              <a:off x="3491880" y="5343599"/>
              <a:ext cx="620777" cy="46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2</a:t>
              </a:r>
              <a:r>
                <a:rPr lang="en-US" i="1" dirty="0" smtClean="0">
                  <a:solidFill>
                    <a:srgbClr val="000000"/>
                  </a:solidFill>
                </a:rPr>
                <a:t>S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  <p:sp>
          <p:nvSpPr>
            <p:cNvPr id="33805" name="TextBox 15"/>
            <p:cNvSpPr txBox="1">
              <a:spLocks noChangeArrowheads="1"/>
            </p:cNvSpPr>
            <p:nvPr/>
          </p:nvSpPr>
          <p:spPr bwMode="auto">
            <a:xfrm>
              <a:off x="5220072" y="4983559"/>
              <a:ext cx="620777" cy="46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2</a:t>
              </a:r>
              <a:r>
                <a:rPr lang="en-US" i="1" dirty="0" smtClean="0">
                  <a:solidFill>
                    <a:srgbClr val="000000"/>
                  </a:solidFill>
                </a:rPr>
                <a:t>S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  <p:cxnSp>
          <p:nvCxnSpPr>
            <p:cNvPr id="33806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2915816" y="1916832"/>
              <a:ext cx="432048" cy="43204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807" name="TextBox 17"/>
            <p:cNvSpPr txBox="1">
              <a:spLocks noChangeArrowheads="1"/>
            </p:cNvSpPr>
            <p:nvPr/>
          </p:nvSpPr>
          <p:spPr bwMode="auto">
            <a:xfrm>
              <a:off x="2483768" y="1628800"/>
              <a:ext cx="4661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>
                  <a:solidFill>
                    <a:srgbClr val="FF0000"/>
                  </a:solidFill>
                </a:rPr>
                <a:t>S</a:t>
              </a:r>
            </a:p>
          </p:txBody>
        </p:sp>
      </p:grpSp>
      <p:pic>
        <p:nvPicPr>
          <p:cNvPr id="2150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284538"/>
            <a:ext cx="2495550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900113" y="476250"/>
            <a:ext cx="6286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Energy stored in interfaces</a:t>
            </a:r>
          </a:p>
        </p:txBody>
      </p:sp>
    </p:spTree>
    <p:extLst>
      <p:ext uri="{BB962C8B-B14F-4D97-AF65-F5344CB8AC3E}">
        <p14:creationId xmlns:p14="http://schemas.microsoft.com/office/powerpoint/2010/main" val="1126647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31" y="126307"/>
            <a:ext cx="7478184" cy="94909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Displace atomic arrangement into new pattern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65" y="1356732"/>
            <a:ext cx="3252657" cy="526680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273612" y="3031519"/>
            <a:ext cx="778706" cy="927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670" y="1395695"/>
            <a:ext cx="3593717" cy="50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5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5888"/>
            <a:ext cx="1868487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84313"/>
            <a:ext cx="6416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264318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23850" y="3789363"/>
            <a:ext cx="7056438" cy="1646237"/>
            <a:chOff x="323528" y="3789040"/>
            <a:chExt cx="7056784" cy="1645948"/>
          </a:xfrm>
        </p:grpSpPr>
        <p:sp>
          <p:nvSpPr>
            <p:cNvPr id="34822" name="TextBox 3"/>
            <p:cNvSpPr txBox="1">
              <a:spLocks noChangeArrowheads="1"/>
            </p:cNvSpPr>
            <p:nvPr/>
          </p:nvSpPr>
          <p:spPr bwMode="auto">
            <a:xfrm>
              <a:off x="323528" y="3789040"/>
              <a:ext cx="57614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if all driving force consumed as interface,</a:t>
              </a:r>
            </a:p>
          </p:txBody>
        </p:sp>
        <p:pic>
          <p:nvPicPr>
            <p:cNvPr id="34823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122" y="4365104"/>
              <a:ext cx="3307190" cy="1069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5417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38735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843213"/>
            <a:ext cx="3155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149725"/>
            <a:ext cx="3557587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54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2390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7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565400"/>
            <a:ext cx="73914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41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412875"/>
            <a:ext cx="88392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563938" y="1628775"/>
            <a:ext cx="4656137" cy="1052513"/>
            <a:chOff x="3563888" y="1628800"/>
            <a:chExt cx="4655881" cy="1052736"/>
          </a:xfrm>
        </p:grpSpPr>
        <p:pic>
          <p:nvPicPr>
            <p:cNvPr id="37891" name="Picture 8" descr="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628800"/>
              <a:ext cx="2567649" cy="105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892" name="Straight Arrow Connector 5"/>
            <p:cNvCxnSpPr>
              <a:cxnSpLocks noChangeShapeType="1"/>
            </p:cNvCxnSpPr>
            <p:nvPr/>
          </p:nvCxnSpPr>
          <p:spPr bwMode="auto">
            <a:xfrm flipH="1">
              <a:off x="3563888" y="1988840"/>
              <a:ext cx="1800200" cy="2160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54030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2390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1916832"/>
            <a:ext cx="41192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+ flux term due to flux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through interface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348880"/>
            <a:ext cx="3974979" cy="408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1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0600" cy="628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228600" y="5791200"/>
            <a:ext cx="2209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>
                <a:solidFill>
                  <a:srgbClr val="0000FF"/>
                </a:solidFill>
              </a:rPr>
              <a:t>Fe-C</a:t>
            </a:r>
          </a:p>
        </p:txBody>
      </p:sp>
      <p:sp>
        <p:nvSpPr>
          <p:cNvPr id="48131" name="Oval 6"/>
          <p:cNvSpPr>
            <a:spLocks noChangeArrowheads="1"/>
          </p:cNvSpPr>
          <p:nvPr/>
        </p:nvSpPr>
        <p:spPr bwMode="auto">
          <a:xfrm>
            <a:off x="3962400" y="83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2" name="Oval 7"/>
          <p:cNvSpPr>
            <a:spLocks noChangeArrowheads="1"/>
          </p:cNvSpPr>
          <p:nvPr/>
        </p:nvSpPr>
        <p:spPr bwMode="auto">
          <a:xfrm>
            <a:off x="4495800" y="83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3" name="Oval 8"/>
          <p:cNvSpPr>
            <a:spLocks noChangeArrowheads="1"/>
          </p:cNvSpPr>
          <p:nvPr/>
        </p:nvSpPr>
        <p:spPr bwMode="auto">
          <a:xfrm>
            <a:off x="4724400" y="914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4" name="Oval 9"/>
          <p:cNvSpPr>
            <a:spLocks noChangeArrowheads="1"/>
          </p:cNvSpPr>
          <p:nvPr/>
        </p:nvSpPr>
        <p:spPr bwMode="auto">
          <a:xfrm>
            <a:off x="6477000" y="1447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5" name="Oval 10"/>
          <p:cNvSpPr>
            <a:spLocks noChangeArrowheads="1"/>
          </p:cNvSpPr>
          <p:nvPr/>
        </p:nvSpPr>
        <p:spPr bwMode="auto">
          <a:xfrm>
            <a:off x="6858000" y="1676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6" name="Oval 11"/>
          <p:cNvSpPr>
            <a:spLocks noChangeArrowheads="1"/>
          </p:cNvSpPr>
          <p:nvPr/>
        </p:nvSpPr>
        <p:spPr bwMode="auto">
          <a:xfrm>
            <a:off x="7239000" y="1828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7" name="Oval 12"/>
          <p:cNvSpPr>
            <a:spLocks noChangeArrowheads="1"/>
          </p:cNvSpPr>
          <p:nvPr/>
        </p:nvSpPr>
        <p:spPr bwMode="auto">
          <a:xfrm>
            <a:off x="7543800" y="2133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8" name="Oval 13"/>
          <p:cNvSpPr>
            <a:spLocks noChangeArrowheads="1"/>
          </p:cNvSpPr>
          <p:nvPr/>
        </p:nvSpPr>
        <p:spPr bwMode="auto">
          <a:xfrm>
            <a:off x="77724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9" name="Rectangle 14"/>
          <p:cNvSpPr>
            <a:spLocks noChangeArrowheads="1"/>
          </p:cNvSpPr>
          <p:nvPr/>
        </p:nvSpPr>
        <p:spPr bwMode="auto">
          <a:xfrm>
            <a:off x="5715000" y="685800"/>
            <a:ext cx="2133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40" name="Freeform 15"/>
          <p:cNvSpPr>
            <a:spLocks/>
          </p:cNvSpPr>
          <p:nvPr/>
        </p:nvSpPr>
        <p:spPr bwMode="auto">
          <a:xfrm>
            <a:off x="5410200" y="685800"/>
            <a:ext cx="2819400" cy="2362200"/>
          </a:xfrm>
          <a:custGeom>
            <a:avLst/>
            <a:gdLst>
              <a:gd name="T0" fmla="*/ 0 w 1584"/>
              <a:gd name="T1" fmla="*/ 0 h 1488"/>
              <a:gd name="T2" fmla="*/ 1196109 w 1584"/>
              <a:gd name="T3" fmla="*/ 381000 h 1488"/>
              <a:gd name="T4" fmla="*/ 2306782 w 1584"/>
              <a:gd name="T5" fmla="*/ 1143000 h 1488"/>
              <a:gd name="T6" fmla="*/ 2819400 w 1584"/>
              <a:gd name="T7" fmla="*/ 2362200 h 1488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1488"/>
              <a:gd name="T14" fmla="*/ 1584 w 1584"/>
              <a:gd name="T15" fmla="*/ 1488 h 14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1488">
                <a:moveTo>
                  <a:pt x="0" y="0"/>
                </a:moveTo>
                <a:cubicBezTo>
                  <a:pt x="228" y="60"/>
                  <a:pt x="456" y="120"/>
                  <a:pt x="672" y="240"/>
                </a:cubicBezTo>
                <a:cubicBezTo>
                  <a:pt x="888" y="360"/>
                  <a:pt x="1144" y="512"/>
                  <a:pt x="1296" y="720"/>
                </a:cubicBezTo>
                <a:cubicBezTo>
                  <a:pt x="1448" y="928"/>
                  <a:pt x="1536" y="1360"/>
                  <a:pt x="1584" y="14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41" name="Text Box 16"/>
          <p:cNvSpPr txBox="1">
            <a:spLocks noChangeArrowheads="1"/>
          </p:cNvSpPr>
          <p:nvPr/>
        </p:nvSpPr>
        <p:spPr bwMode="auto">
          <a:xfrm>
            <a:off x="5791200" y="2971800"/>
            <a:ext cx="1166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volume</a:t>
            </a:r>
          </a:p>
        </p:txBody>
      </p:sp>
      <p:sp>
        <p:nvSpPr>
          <p:cNvPr id="48142" name="Text Box 17"/>
          <p:cNvSpPr txBox="1">
            <a:spLocks noChangeArrowheads="1"/>
          </p:cNvSpPr>
          <p:nvPr/>
        </p:nvSpPr>
        <p:spPr bwMode="auto">
          <a:xfrm>
            <a:off x="7086600" y="914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interface</a:t>
            </a:r>
          </a:p>
        </p:txBody>
      </p:sp>
      <p:sp>
        <p:nvSpPr>
          <p:cNvPr id="48143" name="Text Box 18"/>
          <p:cNvSpPr txBox="1">
            <a:spLocks noChangeArrowheads="1"/>
          </p:cNvSpPr>
          <p:nvPr/>
        </p:nvSpPr>
        <p:spPr bwMode="auto">
          <a:xfrm>
            <a:off x="7772400" y="41148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mixed</a:t>
            </a:r>
          </a:p>
        </p:txBody>
      </p:sp>
    </p:spTree>
    <p:extLst>
      <p:ext uri="{BB962C8B-B14F-4D97-AF65-F5344CB8AC3E}">
        <p14:creationId xmlns:p14="http://schemas.microsoft.com/office/powerpoint/2010/main" val="237282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Screen shot 2011-11-12 at 13.12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0"/>
            <a:ext cx="8921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9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31" y="126307"/>
            <a:ext cx="7478184" cy="94909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Reconstruct atomic arrangement into new pattern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65" y="1356732"/>
            <a:ext cx="3252657" cy="52668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273612" y="1417638"/>
            <a:ext cx="4223171" cy="5104170"/>
            <a:chOff x="4273612" y="1417638"/>
            <a:chExt cx="4223171" cy="51041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4935" y="1417638"/>
              <a:ext cx="3281848" cy="510417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4273612" y="3930777"/>
              <a:ext cx="778706" cy="927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7987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30" y="303350"/>
            <a:ext cx="4346448" cy="1709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4588" y="303350"/>
            <a:ext cx="4142232" cy="24079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5430" y="2985166"/>
            <a:ext cx="8514282" cy="3569219"/>
            <a:chOff x="255430" y="2985166"/>
            <a:chExt cx="8514282" cy="35692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430" y="2985166"/>
              <a:ext cx="5021628" cy="356921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654889" y="3170579"/>
              <a:ext cx="3114823" cy="3108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Martensitic transformation in pure iron</a:t>
              </a:r>
            </a:p>
            <a:p>
              <a:endParaRPr lang="en-US" sz="2800" dirty="0"/>
            </a:p>
            <a:p>
              <a:r>
                <a:rPr lang="en-US" sz="2800" dirty="0" err="1" smtClean="0"/>
                <a:t>Zerwech</a:t>
              </a:r>
              <a:r>
                <a:rPr lang="en-US" sz="2800" dirty="0" smtClean="0"/>
                <a:t> &amp; </a:t>
              </a:r>
              <a:r>
                <a:rPr lang="en-US" sz="2800" dirty="0" err="1" smtClean="0"/>
                <a:t>Wayman</a:t>
              </a:r>
              <a:endParaRPr lang="en-US" sz="2800" dirty="0" smtClean="0"/>
            </a:p>
            <a:p>
              <a:r>
                <a:rPr lang="en-US" sz="2800" dirty="0" err="1" smtClean="0"/>
                <a:t>Acta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Metallurgica</a:t>
              </a:r>
              <a:r>
                <a:rPr lang="en-US" sz="2800" dirty="0" smtClean="0"/>
                <a:t> 13 (1965) 99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7872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88024" y="116632"/>
            <a:ext cx="418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T. </a:t>
            </a:r>
            <a:r>
              <a:rPr lang="en-US" dirty="0" err="1" smtClean="0">
                <a:latin typeface="Arial"/>
                <a:cs typeface="Arial"/>
              </a:rPr>
              <a:t>Koseki</a:t>
            </a:r>
            <a:r>
              <a:rPr lang="en-US" dirty="0" smtClean="0">
                <a:latin typeface="Arial"/>
                <a:cs typeface="Arial"/>
              </a:rPr>
              <a:t>, University of Tokyo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allotriomorphic_relie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620688"/>
            <a:ext cx="7416823" cy="55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9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26" descr="allotriomorph1.layer.jpg                                       00035F54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304800"/>
            <a:ext cx="2093913" cy="62484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5363" name="Picture 1027" descr="allotriomorph2.layer.jpg                                       00035F54Macintosh HD 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81000"/>
            <a:ext cx="4760913" cy="5334000"/>
          </a:xfrm>
          <a:prstGeom prst="rect">
            <a:avLst/>
          </a:prstGeom>
          <a:noFill/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6388" name="Line 1028"/>
          <p:cNvSpPr>
            <a:spLocks noChangeShapeType="1"/>
          </p:cNvSpPr>
          <p:nvPr/>
        </p:nvSpPr>
        <p:spPr bwMode="auto">
          <a:xfrm>
            <a:off x="4572000" y="6096000"/>
            <a:ext cx="933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Text Box 1029"/>
          <p:cNvSpPr txBox="1">
            <a:spLocks noChangeArrowheads="1"/>
          </p:cNvSpPr>
          <p:nvPr/>
        </p:nvSpPr>
        <p:spPr bwMode="auto">
          <a:xfrm>
            <a:off x="4572000" y="60960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20 µm</a:t>
            </a:r>
          </a:p>
        </p:txBody>
      </p:sp>
      <p:sp>
        <p:nvSpPr>
          <p:cNvPr id="16390" name="Text Box 1030"/>
          <p:cNvSpPr txBox="1">
            <a:spLocks noChangeArrowheads="1"/>
          </p:cNvSpPr>
          <p:nvPr/>
        </p:nvSpPr>
        <p:spPr bwMode="auto">
          <a:xfrm>
            <a:off x="228600" y="6172200"/>
            <a:ext cx="2399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 err="1">
                <a:solidFill>
                  <a:srgbClr val="800000"/>
                </a:solidFill>
                <a:latin typeface="Arial"/>
                <a:cs typeface="Arial"/>
              </a:rPr>
              <a:t>Barrite</a:t>
            </a:r>
            <a:r>
              <a:rPr lang="en-GB" dirty="0">
                <a:solidFill>
                  <a:srgbClr val="800000"/>
                </a:solidFill>
                <a:latin typeface="Arial"/>
                <a:cs typeface="Arial"/>
              </a:rPr>
              <a:t>, 1982</a:t>
            </a:r>
          </a:p>
        </p:txBody>
      </p:sp>
    </p:spTree>
    <p:extLst>
      <p:ext uri="{BB962C8B-B14F-4D97-AF65-F5344CB8AC3E}">
        <p14:creationId xmlns:p14="http://schemas.microsoft.com/office/powerpoint/2010/main" val="41112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31" y="1484784"/>
            <a:ext cx="877285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5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163</Words>
  <Application>Microsoft Macintosh PowerPoint</Application>
  <PresentationFormat>On-screen Show (4:3)</PresentationFormat>
  <Paragraphs>46</Paragraphs>
  <Slides>46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Office Theme</vt:lpstr>
      <vt:lpstr>Blank Presentation</vt:lpstr>
      <vt:lpstr>1_Blank Presentation</vt:lpstr>
      <vt:lpstr>PowerPoint Presentation</vt:lpstr>
      <vt:lpstr>PowerPoint Presentation</vt:lpstr>
      <vt:lpstr>PowerPoint Presentation</vt:lpstr>
      <vt:lpstr>Displace atomic arrangement into new pattern</vt:lpstr>
      <vt:lpstr>Reconstruct atomic arrangement into new pattern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Pearlite Reaction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gjgh</dc:creator>
  <cp:lastModifiedBy>gjgh</cp:lastModifiedBy>
  <cp:revision>12</cp:revision>
  <dcterms:created xsi:type="dcterms:W3CDTF">2018-03-11T18:09:20Z</dcterms:created>
  <dcterms:modified xsi:type="dcterms:W3CDTF">2018-03-12T18:16:47Z</dcterms:modified>
</cp:coreProperties>
</file>