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71" r:id="rId5"/>
    <p:sldId id="269" r:id="rId6"/>
    <p:sldId id="257" r:id="rId7"/>
    <p:sldId id="258" r:id="rId8"/>
    <p:sldId id="265" r:id="rId9"/>
    <p:sldId id="266" r:id="rId10"/>
    <p:sldId id="259" r:id="rId11"/>
    <p:sldId id="272" r:id="rId12"/>
    <p:sldId id="260" r:id="rId13"/>
    <p:sldId id="261" r:id="rId14"/>
    <p:sldId id="262" r:id="rId15"/>
    <p:sldId id="270" r:id="rId16"/>
    <p:sldId id="263" r:id="rId17"/>
    <p:sldId id="264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AAF9-BD9E-6846-AE4E-D2F5354200BD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EF8E2-A6DC-F34C-BD14-85EA6D86D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3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1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4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7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3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9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0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8170-4833-7E48-8B4A-E5949462100B}" type="datetimeFigureOut">
              <a:rPr lang="en-US" smtClean="0"/>
              <a:t>08/11/15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0DC1-81D2-184E-9EC0-B765EC4C2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64" y="206049"/>
            <a:ext cx="8611212" cy="977444"/>
          </a:xfrm>
        </p:spPr>
        <p:txBody>
          <a:bodyPr/>
          <a:lstStyle/>
          <a:p>
            <a:r>
              <a:rPr lang="en-US" dirty="0" smtClean="0"/>
              <a:t>Niobium </a:t>
            </a:r>
            <a:r>
              <a:rPr lang="en-US" dirty="0" err="1"/>
              <a:t>m</a:t>
            </a:r>
            <a:r>
              <a:rPr lang="en-US" dirty="0" err="1" smtClean="0"/>
              <a:t>icroalloyed</a:t>
            </a:r>
            <a:r>
              <a:rPr lang="en-US" dirty="0" smtClean="0"/>
              <a:t> rail </a:t>
            </a:r>
            <a:r>
              <a:rPr lang="en-US" dirty="0"/>
              <a:t>s</a:t>
            </a:r>
            <a:r>
              <a:rPr lang="en-US" dirty="0" smtClean="0"/>
              <a:t>teels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9316" y="6438803"/>
            <a:ext cx="3011518" cy="366674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A. Ray and H. K. D. H. </a:t>
            </a:r>
            <a:r>
              <a:rPr lang="en-US" sz="1600" dirty="0" err="1" smtClean="0">
                <a:solidFill>
                  <a:schemeClr val="tx1"/>
                </a:solidFill>
              </a:rPr>
              <a:t>Bhadeshia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6577" y="4537829"/>
            <a:ext cx="6608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www.msm.cam.ac.uk</a:t>
            </a:r>
            <a:r>
              <a:rPr lang="en-US" sz="3600" dirty="0" smtClean="0">
                <a:solidFill>
                  <a:srgbClr val="0000FF"/>
                </a:solidFill>
              </a:rPr>
              <a:t>/phase-trans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5341938"/>
            <a:ext cx="3998912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353" y="5351561"/>
            <a:ext cx="381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CBMM Brazil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644638" y="6303757"/>
            <a:ext cx="283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L. M. Silvestre and M. Stuart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32" y="1357312"/>
            <a:ext cx="6800221" cy="304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71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79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Pearlitic</a:t>
            </a:r>
            <a:r>
              <a:rPr lang="en-US" dirty="0" smtClean="0"/>
              <a:t> 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643"/>
            <a:ext cx="8229600" cy="1151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base composition: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0.8 C – 0.4 Si – 1.0 </a:t>
            </a:r>
            <a:r>
              <a:rPr lang="en-US" dirty="0" err="1" smtClean="0">
                <a:solidFill>
                  <a:srgbClr val="0000FF"/>
                </a:solidFill>
              </a:rPr>
              <a:t>Mn</a:t>
            </a:r>
            <a:r>
              <a:rPr lang="en-US" dirty="0" smtClean="0">
                <a:solidFill>
                  <a:srgbClr val="0000FF"/>
                </a:solidFill>
              </a:rPr>
              <a:t> – 0.5 Cr  </a:t>
            </a:r>
            <a:r>
              <a:rPr lang="en-US" dirty="0" err="1" smtClean="0">
                <a:solidFill>
                  <a:srgbClr val="0000FF"/>
                </a:solidFill>
              </a:rPr>
              <a:t>wt</a:t>
            </a:r>
            <a:r>
              <a:rPr lang="en-US" dirty="0" smtClean="0">
                <a:solidFill>
                  <a:srgbClr val="0000FF"/>
                </a:solidFill>
              </a:rPr>
              <a:t>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508" y="2376606"/>
            <a:ext cx="78700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structure is 100% pearlite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manganese and chromium help suppress pearlite transformation to lower temperatures, therefore, finer pearlite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29" y="4214388"/>
            <a:ext cx="6947885" cy="25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8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72" y="1140596"/>
            <a:ext cx="7333912" cy="550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Box 74"/>
          <p:cNvSpPr txBox="1">
            <a:spLocks noChangeArrowheads="1"/>
          </p:cNvSpPr>
          <p:nvPr/>
        </p:nvSpPr>
        <p:spPr bwMode="auto">
          <a:xfrm>
            <a:off x="1593602" y="9771"/>
            <a:ext cx="552394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dirty="0"/>
              <a:t>1200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r>
              <a:rPr lang="en-GB" dirty="0"/>
              <a:t>/ 50%/950</a:t>
            </a:r>
            <a:r>
              <a:rPr lang="en-GB" baseline="30000" dirty="0"/>
              <a:t>o</a:t>
            </a:r>
            <a:r>
              <a:rPr lang="en-GB" dirty="0"/>
              <a:t>C/ 50</a:t>
            </a:r>
            <a:r>
              <a:rPr lang="en-GB" dirty="0" smtClean="0"/>
              <a:t>%</a:t>
            </a:r>
          </a:p>
          <a:p>
            <a:pPr algn="ctr"/>
            <a:r>
              <a:rPr lang="en-US" dirty="0" smtClean="0"/>
              <a:t>P</a:t>
            </a:r>
            <a:r>
              <a:rPr lang="en-GB" dirty="0" err="1" smtClean="0"/>
              <a:t>earlitic</a:t>
            </a:r>
            <a:r>
              <a:rPr lang="en-GB" dirty="0" smtClean="0"/>
              <a:t>, 0.02 </a:t>
            </a:r>
            <a:r>
              <a:rPr lang="en-GB" dirty="0" err="1" smtClean="0"/>
              <a:t>Nb</a:t>
            </a:r>
            <a:r>
              <a:rPr lang="en-GB" dirty="0" smtClean="0"/>
              <a:t> </a:t>
            </a:r>
            <a:r>
              <a:rPr lang="en-GB" dirty="0" err="1" smtClean="0"/>
              <a:t>wt</a:t>
            </a:r>
            <a:r>
              <a:rPr lang="en-GB" dirty="0" smtClean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39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80885"/>
            <a:ext cx="7086600" cy="65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2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839656"/>
            <a:ext cx="8318500" cy="53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1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4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0.02 </a:t>
            </a:r>
            <a:r>
              <a:rPr lang="en-GB" dirty="0" err="1" smtClean="0"/>
              <a:t>wt</a:t>
            </a:r>
            <a:r>
              <a:rPr lang="en-GB" dirty="0" smtClean="0"/>
              <a:t>% </a:t>
            </a:r>
            <a:r>
              <a:rPr lang="en-GB" dirty="0" err="1" smtClean="0"/>
              <a:t>Nb</a:t>
            </a:r>
            <a:r>
              <a:rPr lang="en-GB" dirty="0" smtClean="0"/>
              <a:t> added to experimental rail steels: </a:t>
            </a:r>
            <a:r>
              <a:rPr lang="en-GB" dirty="0" smtClean="0">
                <a:solidFill>
                  <a:srgbClr val="0000FF"/>
                </a:solidFill>
              </a:rPr>
              <a:t>cast condition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99" y="1562341"/>
            <a:ext cx="7276657" cy="51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6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4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0.02 </a:t>
            </a:r>
            <a:r>
              <a:rPr lang="en-GB" dirty="0" err="1" smtClean="0"/>
              <a:t>wt</a:t>
            </a:r>
            <a:r>
              <a:rPr lang="en-GB" dirty="0" smtClean="0"/>
              <a:t>% </a:t>
            </a:r>
            <a:r>
              <a:rPr lang="en-GB" dirty="0" err="1" smtClean="0"/>
              <a:t>Nb</a:t>
            </a:r>
            <a:r>
              <a:rPr lang="en-GB" dirty="0" smtClean="0"/>
              <a:t> added to experimental rail steels: </a:t>
            </a:r>
            <a:r>
              <a:rPr lang="en-GB" dirty="0" smtClean="0">
                <a:solidFill>
                  <a:srgbClr val="0000FF"/>
                </a:solidFill>
              </a:rPr>
              <a:t>hot-rolled condition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3" y="1921352"/>
            <a:ext cx="8313317" cy="441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1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7" y="2303846"/>
            <a:ext cx="7492693" cy="3851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118" y="2451527"/>
            <a:ext cx="3029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average </a:t>
            </a:r>
            <a:r>
              <a:rPr lang="en-US" sz="4800" dirty="0" err="1" smtClean="0"/>
              <a:t>Nb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267445" y="2451527"/>
            <a:ext cx="905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Nb</a:t>
            </a:r>
            <a:endParaRPr lang="en-US" sz="4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9070" y="235695"/>
            <a:ext cx="8229600" cy="1151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base composition of </a:t>
            </a:r>
            <a:r>
              <a:rPr lang="en-US" dirty="0" err="1" smtClean="0">
                <a:solidFill>
                  <a:srgbClr val="0000FF"/>
                </a:solidFill>
              </a:rPr>
              <a:t>pearlitic</a:t>
            </a:r>
            <a:r>
              <a:rPr lang="en-US" dirty="0" smtClean="0">
                <a:solidFill>
                  <a:srgbClr val="0000FF"/>
                </a:solidFill>
              </a:rPr>
              <a:t> rail: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0.8 C – 0.4 Si – 1.0 </a:t>
            </a:r>
            <a:r>
              <a:rPr lang="en-US" dirty="0" err="1" smtClean="0">
                <a:solidFill>
                  <a:srgbClr val="0000FF"/>
                </a:solidFill>
              </a:rPr>
              <a:t>Mn</a:t>
            </a:r>
            <a:r>
              <a:rPr lang="en-US" dirty="0" smtClean="0">
                <a:solidFill>
                  <a:srgbClr val="0000FF"/>
                </a:solidFill>
              </a:rPr>
              <a:t> – 0.5 Cr  </a:t>
            </a:r>
            <a:r>
              <a:rPr lang="en-US" dirty="0" err="1" smtClean="0">
                <a:solidFill>
                  <a:srgbClr val="0000FF"/>
                </a:solidFill>
              </a:rPr>
              <a:t>wt</a:t>
            </a:r>
            <a:r>
              <a:rPr lang="en-US" dirty="0" smtClean="0">
                <a:solidFill>
                  <a:srgbClr val="0000FF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06624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76" y="2200467"/>
            <a:ext cx="8574559" cy="3721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118" y="2451527"/>
            <a:ext cx="3029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average </a:t>
            </a:r>
            <a:r>
              <a:rPr lang="en-US" sz="4800" dirty="0" err="1" smtClean="0"/>
              <a:t>Nb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267445" y="2451527"/>
            <a:ext cx="905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/>
              <a:t>Nb</a:t>
            </a:r>
            <a:endParaRPr lang="en-US" sz="4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225080"/>
            <a:ext cx="8229600" cy="1151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0000FF"/>
                </a:solidFill>
              </a:rPr>
              <a:t>base composition of carbide-free </a:t>
            </a:r>
            <a:r>
              <a:rPr lang="en-US" dirty="0" err="1" smtClean="0">
                <a:solidFill>
                  <a:srgbClr val="0000FF"/>
                </a:solidFill>
              </a:rPr>
              <a:t>bainite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0000FF"/>
                </a:solidFill>
              </a:rPr>
              <a:t>0.4 C – 1.5 Si – 2.0 </a:t>
            </a:r>
            <a:r>
              <a:rPr lang="en-US" dirty="0" err="1" smtClean="0">
                <a:solidFill>
                  <a:srgbClr val="0000FF"/>
                </a:solidFill>
              </a:rPr>
              <a:t>Mn</a:t>
            </a:r>
            <a:r>
              <a:rPr lang="en-US" dirty="0" smtClean="0">
                <a:solidFill>
                  <a:srgbClr val="0000FF"/>
                </a:solidFill>
              </a:rPr>
              <a:t> – 1.0 Cr – 0.3 Mo </a:t>
            </a:r>
            <a:r>
              <a:rPr lang="en-US" dirty="0" err="1" smtClean="0">
                <a:solidFill>
                  <a:srgbClr val="0000FF"/>
                </a:solidFill>
              </a:rPr>
              <a:t>wt</a:t>
            </a:r>
            <a:r>
              <a:rPr lang="en-US" dirty="0" smtClean="0">
                <a:solidFill>
                  <a:srgbClr val="0000FF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926799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1850" y="190500"/>
            <a:ext cx="64250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 smtClean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Dissolution </a:t>
            </a:r>
            <a:r>
              <a:rPr lang="en-GB" sz="3600" dirty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of </a:t>
            </a:r>
            <a:r>
              <a:rPr lang="en-GB" sz="3600" dirty="0" err="1" smtClean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NbC</a:t>
            </a:r>
            <a:r>
              <a:rPr lang="en-GB" sz="3600" dirty="0" smtClean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 in </a:t>
            </a:r>
            <a:r>
              <a:rPr lang="en-GB" sz="3600" dirty="0" err="1" smtClean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pearlitic</a:t>
            </a:r>
            <a:r>
              <a:rPr lang="en-GB" sz="3600" dirty="0" smtClean="0">
                <a:solidFill>
                  <a:srgbClr val="0000FF"/>
                </a:solidFill>
                <a:latin typeface="+mn-lt"/>
                <a:ea typeface="ＭＳ Ｐゴシック" pitchFamily="34" charset="-128"/>
                <a:cs typeface="+mn-cs"/>
              </a:rPr>
              <a:t> rail</a:t>
            </a:r>
            <a:endParaRPr lang="en-GB" sz="3600" dirty="0">
              <a:solidFill>
                <a:srgbClr val="0000FF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813" y="1023938"/>
            <a:ext cx="8520112" cy="138499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ea typeface="ＭＳ Ｐゴシック" pitchFamily="34" charset="-128"/>
              </a:rPr>
              <a:t>C</a:t>
            </a:r>
            <a:r>
              <a:rPr lang="en-GB" sz="3200" dirty="0" smtClean="0">
                <a:ea typeface="ＭＳ Ｐゴシック" pitchFamily="34" charset="-128"/>
              </a:rPr>
              <a:t>ast samples water quenched for scanning microscopy of </a:t>
            </a:r>
            <a:r>
              <a:rPr lang="en-GB" sz="3200" dirty="0" err="1" smtClean="0">
                <a:ea typeface="ＭＳ Ｐゴシック" pitchFamily="34" charset="-128"/>
              </a:rPr>
              <a:t>NbC</a:t>
            </a:r>
            <a:endParaRPr lang="en-GB" sz="3200" dirty="0">
              <a:ea typeface="ＭＳ Ｐゴシック" pitchFamily="34" charset="-128"/>
            </a:endParaRPr>
          </a:p>
          <a:p>
            <a:pPr>
              <a:defRPr/>
            </a:pPr>
            <a:endParaRPr lang="en-GB" sz="2000" dirty="0">
              <a:latin typeface="+mn-lt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08634"/>
              </p:ext>
            </p:extLst>
          </p:nvPr>
        </p:nvGraphicFramePr>
        <p:xfrm>
          <a:off x="136083" y="3014649"/>
          <a:ext cx="8422004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2071"/>
                <a:gridCol w="2593056"/>
                <a:gridCol w="1375947"/>
                <a:gridCol w="26309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Nb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wt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Temperature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/ °C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Time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/ h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Precipitates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</a:rPr>
                        <a:t> in SEM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1300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Observed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0.02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1300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Not observed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0.02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1250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48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Not observed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0.015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1250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Not observed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0.015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1200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Observed</a:t>
                      </a:r>
                      <a:endParaRPr lang="en-US" sz="2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0.01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1200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FF"/>
                          </a:solidFill>
                        </a:rPr>
                        <a:t>Not observed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31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07" y="284077"/>
            <a:ext cx="6456367" cy="64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0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4" y="626532"/>
            <a:ext cx="5354718" cy="5975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2402" y="1290134"/>
            <a:ext cx="3308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Austenite grain size / µm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439" y="389467"/>
            <a:ext cx="21004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Smyk</a:t>
            </a:r>
            <a:r>
              <a:rPr lang="en-US" sz="3200" dirty="0" smtClean="0"/>
              <a:t>, 2014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161386" y="3098800"/>
            <a:ext cx="3925549" cy="2467853"/>
            <a:chOff x="5161386" y="3098800"/>
            <a:chExt cx="3925549" cy="2467853"/>
          </a:xfrm>
        </p:grpSpPr>
        <p:pic>
          <p:nvPicPr>
            <p:cNvPr id="10" name="Picture 9" descr="Screen Shot 2015-11-08 at 10.11.4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386" y="3098800"/>
              <a:ext cx="3925549" cy="2467853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8225442" y="3552780"/>
              <a:ext cx="438490" cy="423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845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49" y="1027669"/>
            <a:ext cx="7277745" cy="5367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449" y="181419"/>
            <a:ext cx="8038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Pancaked austenite grains in 0.01 </a:t>
            </a:r>
            <a:r>
              <a:rPr lang="en-US" sz="2800" dirty="0" err="1" smtClean="0"/>
              <a:t>Nb</a:t>
            </a:r>
            <a:r>
              <a:rPr lang="en-US" sz="2800" dirty="0" smtClean="0"/>
              <a:t> </a:t>
            </a:r>
            <a:r>
              <a:rPr lang="en-US" sz="2800" dirty="0" err="1" smtClean="0"/>
              <a:t>bainitic</a:t>
            </a:r>
            <a:r>
              <a:rPr lang="en-US" sz="2800" dirty="0" smtClean="0"/>
              <a:t> rail steel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649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5" y="667035"/>
            <a:ext cx="8181075" cy="54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9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Generic strategy developed for niobium additions to high-carbon steels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Strategy consistent with rolling-start temperatures of 1300 or 1200°C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Work in progress to establish acceptable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un-dissolved carbide particle size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2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8"/>
          <a:stretch>
            <a:fillRect/>
          </a:stretch>
        </p:blipFill>
        <p:spPr bwMode="auto">
          <a:xfrm>
            <a:off x="0" y="343709"/>
            <a:ext cx="2687078" cy="24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8"/>
          <a:stretch>
            <a:fillRect/>
          </a:stretch>
        </p:blipFill>
        <p:spPr bwMode="auto">
          <a:xfrm>
            <a:off x="11319" y="3491870"/>
            <a:ext cx="2687078" cy="240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/>
          <a:stretch>
            <a:fillRect/>
          </a:stretch>
        </p:blipFill>
        <p:spPr bwMode="auto">
          <a:xfrm>
            <a:off x="3293520" y="343709"/>
            <a:ext cx="2374627" cy="24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61" y="3491870"/>
            <a:ext cx="2565223" cy="24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"/>
          <a:stretch>
            <a:fillRect/>
          </a:stretch>
        </p:blipFill>
        <p:spPr bwMode="auto">
          <a:xfrm>
            <a:off x="6293761" y="343710"/>
            <a:ext cx="2627713" cy="240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64" y="3491870"/>
            <a:ext cx="2565223" cy="240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2706535" y="1349245"/>
            <a:ext cx="435784" cy="522874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5745918" y="1349245"/>
            <a:ext cx="547843" cy="522874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2687078" y="4318413"/>
            <a:ext cx="370486" cy="522874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5881795" y="4318413"/>
            <a:ext cx="411965" cy="522874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00000"/>
              </a:gs>
              <a:gs pos="100000">
                <a:srgbClr val="BCBCBC"/>
              </a:gs>
            </a:gsLst>
            <a:lin ang="16200000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6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863084" cy="34946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Wear resistance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Rolling contact fatigue resistance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Toughness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Uniformity</a:t>
            </a:r>
          </a:p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0000FF"/>
                </a:solidFill>
              </a:rPr>
              <a:t>Ability to manufacture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  on large scale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878" y="2842224"/>
            <a:ext cx="4735820" cy="383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53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97" y="617516"/>
            <a:ext cx="8229600" cy="59740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Niobium in high-C steel may segregate during solidification.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This may lead to bands of coarse </a:t>
            </a:r>
            <a:r>
              <a:rPr lang="en-US" sz="2800" dirty="0" err="1" smtClean="0"/>
              <a:t>NbC</a:t>
            </a:r>
            <a:r>
              <a:rPr lang="en-US" sz="28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en-US" sz="2800" dirty="0" smtClean="0"/>
              <a:t>The reheating temperature must be capable of taking coarse carbides into solution.</a:t>
            </a:r>
          </a:p>
          <a:p>
            <a:pPr>
              <a:lnSpc>
                <a:spcPct val="200000"/>
              </a:lnSpc>
            </a:pPr>
            <a:r>
              <a:rPr lang="en-US" sz="2800" dirty="0" err="1" smtClean="0"/>
              <a:t>NbC</a:t>
            </a:r>
            <a:r>
              <a:rPr lang="en-US" sz="2800" dirty="0" smtClean="0"/>
              <a:t> should precipitate during hot-rolling.</a:t>
            </a:r>
          </a:p>
        </p:txBody>
      </p:sp>
    </p:spTree>
    <p:extLst>
      <p:ext uri="{BB962C8B-B14F-4D97-AF65-F5344CB8AC3E}">
        <p14:creationId xmlns:p14="http://schemas.microsoft.com/office/powerpoint/2010/main" val="1628102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Zero-cementite 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788"/>
            <a:ext cx="8229600" cy="11516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base composition: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0.4 C – 1.5 Si – 2.0 </a:t>
            </a:r>
            <a:r>
              <a:rPr lang="en-US" dirty="0" err="1" smtClean="0">
                <a:solidFill>
                  <a:srgbClr val="0000FF"/>
                </a:solidFill>
              </a:rPr>
              <a:t>Mn</a:t>
            </a:r>
            <a:r>
              <a:rPr lang="en-US" dirty="0" smtClean="0">
                <a:solidFill>
                  <a:srgbClr val="0000FF"/>
                </a:solidFill>
              </a:rPr>
              <a:t> – 1.0 Cr – 0.3 Mo </a:t>
            </a:r>
            <a:r>
              <a:rPr lang="en-US" dirty="0" err="1" smtClean="0">
                <a:solidFill>
                  <a:srgbClr val="0000FF"/>
                </a:solidFill>
              </a:rPr>
              <a:t>wt</a:t>
            </a:r>
            <a:r>
              <a:rPr lang="en-US" dirty="0" smtClean="0">
                <a:solidFill>
                  <a:srgbClr val="0000FF"/>
                </a:solidFill>
              </a:rPr>
              <a:t>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530" y="3127114"/>
            <a:ext cx="787008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structure is </a:t>
            </a:r>
            <a:r>
              <a:rPr lang="en-US" sz="2800" dirty="0" err="1" smtClean="0"/>
              <a:t>bainitic</a:t>
            </a:r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silicon suppresses the precipitation of cementite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carbon partitions, </a:t>
            </a:r>
            <a:r>
              <a:rPr lang="en-US" sz="2800" dirty="0" err="1" smtClean="0"/>
              <a:t>stabilises</a:t>
            </a:r>
            <a:r>
              <a:rPr lang="en-US" sz="2800" dirty="0" smtClean="0"/>
              <a:t> austenite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molybdenum suppresses </a:t>
            </a:r>
            <a:r>
              <a:rPr lang="en-US" sz="2800" dirty="0" err="1" smtClean="0"/>
              <a:t>embrittlement</a:t>
            </a:r>
            <a:r>
              <a:rPr lang="en-US" sz="2800" dirty="0" smtClean="0"/>
              <a:t> due to phosphorus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manganese and chromium for avoiding pearlite or </a:t>
            </a:r>
            <a:r>
              <a:rPr lang="en-US" sz="2800" dirty="0" err="1" smtClean="0"/>
              <a:t>allotriomorphic</a:t>
            </a:r>
            <a:r>
              <a:rPr lang="en-US" sz="2800" dirty="0" smtClean="0"/>
              <a:t> ferrite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591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65100"/>
            <a:ext cx="8712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>
              <a:defRPr/>
            </a:pPr>
            <a:fld id="{6E2FB80E-57FE-A348-8ED6-B4C2838DD6A5}" type="slidenum">
              <a:rPr lang="en-US" sz="140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algn="ctr" eaLnBrk="1" hangingPunct="1">
                <a:defRPr/>
              </a:pPr>
              <a:t>7</a:t>
            </a:fld>
            <a:endParaRPr lang="en-US" sz="1400" smtClean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4038600" y="533400"/>
            <a:ext cx="3429000" cy="2819400"/>
          </a:xfrm>
          <a:prstGeom prst="hexagon">
            <a:avLst>
              <a:gd name="adj" fmla="val 30405"/>
              <a:gd name="vf" fmla="val 115470"/>
            </a:avLst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1447800" y="1905000"/>
            <a:ext cx="3505200" cy="2743200"/>
          </a:xfrm>
          <a:prstGeom prst="hexagon">
            <a:avLst>
              <a:gd name="adj" fmla="val 31944"/>
              <a:gd name="vf" fmla="val 115470"/>
            </a:avLst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4038600" y="3200400"/>
            <a:ext cx="3505200" cy="2819400"/>
          </a:xfrm>
          <a:prstGeom prst="hexagon">
            <a:avLst>
              <a:gd name="adj" fmla="val 31081"/>
              <a:gd name="vf" fmla="val 115470"/>
            </a:avLst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 rot="1200000">
            <a:off x="1824038" y="2970213"/>
            <a:ext cx="2967037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 rot="4800000">
            <a:off x="2444750" y="3743325"/>
            <a:ext cx="1603375" cy="2127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Freeform 7"/>
          <p:cNvSpPr>
            <a:spLocks/>
          </p:cNvSpPr>
          <p:nvPr/>
        </p:nvSpPr>
        <p:spPr bwMode="auto">
          <a:xfrm>
            <a:off x="4114800" y="3856038"/>
            <a:ext cx="469900" cy="617537"/>
          </a:xfrm>
          <a:custGeom>
            <a:avLst/>
            <a:gdLst>
              <a:gd name="T0" fmla="*/ 8 w 296"/>
              <a:gd name="T1" fmla="*/ 381 h 389"/>
              <a:gd name="T2" fmla="*/ 31 w 296"/>
              <a:gd name="T3" fmla="*/ 312 h 389"/>
              <a:gd name="T4" fmla="*/ 24 w 296"/>
              <a:gd name="T5" fmla="*/ 190 h 389"/>
              <a:gd name="T6" fmla="*/ 46 w 296"/>
              <a:gd name="T7" fmla="*/ 183 h 389"/>
              <a:gd name="T8" fmla="*/ 77 w 296"/>
              <a:gd name="T9" fmla="*/ 168 h 389"/>
              <a:gd name="T10" fmla="*/ 130 w 296"/>
              <a:gd name="T11" fmla="*/ 122 h 389"/>
              <a:gd name="T12" fmla="*/ 267 w 296"/>
              <a:gd name="T13" fmla="*/ 0 h 389"/>
              <a:gd name="T14" fmla="*/ 267 w 296"/>
              <a:gd name="T15" fmla="*/ 76 h 389"/>
              <a:gd name="T16" fmla="*/ 260 w 296"/>
              <a:gd name="T17" fmla="*/ 213 h 389"/>
              <a:gd name="T18" fmla="*/ 245 w 296"/>
              <a:gd name="T19" fmla="*/ 236 h 389"/>
              <a:gd name="T20" fmla="*/ 229 w 296"/>
              <a:gd name="T21" fmla="*/ 282 h 389"/>
              <a:gd name="T22" fmla="*/ 199 w 296"/>
              <a:gd name="T23" fmla="*/ 350 h 389"/>
              <a:gd name="T24" fmla="*/ 100 w 296"/>
              <a:gd name="T25" fmla="*/ 389 h 389"/>
              <a:gd name="T26" fmla="*/ 16 w 296"/>
              <a:gd name="T27" fmla="*/ 381 h 389"/>
              <a:gd name="T28" fmla="*/ 8 w 296"/>
              <a:gd name="T29" fmla="*/ 358 h 389"/>
              <a:gd name="T30" fmla="*/ 8 w 296"/>
              <a:gd name="T31" fmla="*/ 3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6" h="389">
                <a:moveTo>
                  <a:pt x="8" y="381"/>
                </a:moveTo>
                <a:cubicBezTo>
                  <a:pt x="26" y="327"/>
                  <a:pt x="19" y="350"/>
                  <a:pt x="31" y="312"/>
                </a:cubicBezTo>
                <a:cubicBezTo>
                  <a:pt x="26" y="279"/>
                  <a:pt x="5" y="222"/>
                  <a:pt x="24" y="190"/>
                </a:cubicBezTo>
                <a:cubicBezTo>
                  <a:pt x="27" y="183"/>
                  <a:pt x="38" y="185"/>
                  <a:pt x="46" y="183"/>
                </a:cubicBezTo>
                <a:cubicBezTo>
                  <a:pt x="56" y="178"/>
                  <a:pt x="66" y="173"/>
                  <a:pt x="77" y="168"/>
                </a:cubicBezTo>
                <a:cubicBezTo>
                  <a:pt x="100" y="142"/>
                  <a:pt x="109" y="153"/>
                  <a:pt x="130" y="122"/>
                </a:cubicBezTo>
                <a:cubicBezTo>
                  <a:pt x="147" y="55"/>
                  <a:pt x="214" y="35"/>
                  <a:pt x="267" y="0"/>
                </a:cubicBezTo>
                <a:cubicBezTo>
                  <a:pt x="296" y="27"/>
                  <a:pt x="278" y="42"/>
                  <a:pt x="267" y="76"/>
                </a:cubicBezTo>
                <a:cubicBezTo>
                  <a:pt x="264" y="121"/>
                  <a:pt x="266" y="167"/>
                  <a:pt x="260" y="213"/>
                </a:cubicBezTo>
                <a:cubicBezTo>
                  <a:pt x="258" y="222"/>
                  <a:pt x="248" y="227"/>
                  <a:pt x="245" y="236"/>
                </a:cubicBezTo>
                <a:cubicBezTo>
                  <a:pt x="238" y="250"/>
                  <a:pt x="233" y="266"/>
                  <a:pt x="229" y="282"/>
                </a:cubicBezTo>
                <a:cubicBezTo>
                  <a:pt x="222" y="303"/>
                  <a:pt x="217" y="335"/>
                  <a:pt x="199" y="350"/>
                </a:cubicBezTo>
                <a:cubicBezTo>
                  <a:pt x="173" y="369"/>
                  <a:pt x="130" y="380"/>
                  <a:pt x="100" y="389"/>
                </a:cubicBezTo>
                <a:cubicBezTo>
                  <a:pt x="72" y="386"/>
                  <a:pt x="42" y="389"/>
                  <a:pt x="16" y="381"/>
                </a:cubicBezTo>
                <a:cubicBezTo>
                  <a:pt x="8" y="378"/>
                  <a:pt x="16" y="358"/>
                  <a:pt x="8" y="358"/>
                </a:cubicBezTo>
                <a:cubicBezTo>
                  <a:pt x="0" y="358"/>
                  <a:pt x="8" y="373"/>
                  <a:pt x="8" y="381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4578350" y="2706688"/>
            <a:ext cx="968375" cy="701675"/>
          </a:xfrm>
          <a:custGeom>
            <a:avLst/>
            <a:gdLst>
              <a:gd name="T0" fmla="*/ 14 w 610"/>
              <a:gd name="T1" fmla="*/ 92 h 442"/>
              <a:gd name="T2" fmla="*/ 36 w 610"/>
              <a:gd name="T3" fmla="*/ 0 h 442"/>
              <a:gd name="T4" fmla="*/ 158 w 610"/>
              <a:gd name="T5" fmla="*/ 137 h 442"/>
              <a:gd name="T6" fmla="*/ 189 w 610"/>
              <a:gd name="T7" fmla="*/ 191 h 442"/>
              <a:gd name="T8" fmla="*/ 280 w 610"/>
              <a:gd name="T9" fmla="*/ 244 h 442"/>
              <a:gd name="T10" fmla="*/ 326 w 610"/>
              <a:gd name="T11" fmla="*/ 274 h 442"/>
              <a:gd name="T12" fmla="*/ 547 w 610"/>
              <a:gd name="T13" fmla="*/ 305 h 442"/>
              <a:gd name="T14" fmla="*/ 593 w 610"/>
              <a:gd name="T15" fmla="*/ 335 h 442"/>
              <a:gd name="T16" fmla="*/ 440 w 610"/>
              <a:gd name="T17" fmla="*/ 358 h 442"/>
              <a:gd name="T18" fmla="*/ 181 w 610"/>
              <a:gd name="T19" fmla="*/ 442 h 442"/>
              <a:gd name="T20" fmla="*/ 113 w 610"/>
              <a:gd name="T21" fmla="*/ 335 h 442"/>
              <a:gd name="T22" fmla="*/ 105 w 610"/>
              <a:gd name="T23" fmla="*/ 236 h 442"/>
              <a:gd name="T24" fmla="*/ 59 w 610"/>
              <a:gd name="T25" fmla="*/ 206 h 442"/>
              <a:gd name="T26" fmla="*/ 29 w 610"/>
              <a:gd name="T27" fmla="*/ 92 h 442"/>
              <a:gd name="T28" fmla="*/ 14 w 610"/>
              <a:gd name="T29" fmla="*/ 76 h 442"/>
              <a:gd name="T30" fmla="*/ 14 w 610"/>
              <a:gd name="T31" fmla="*/ 92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0" h="442">
                <a:moveTo>
                  <a:pt x="14" y="92"/>
                </a:moveTo>
                <a:cubicBezTo>
                  <a:pt x="0" y="53"/>
                  <a:pt x="1" y="23"/>
                  <a:pt x="36" y="0"/>
                </a:cubicBezTo>
                <a:cubicBezTo>
                  <a:pt x="79" y="15"/>
                  <a:pt x="135" y="94"/>
                  <a:pt x="158" y="137"/>
                </a:cubicBezTo>
                <a:cubicBezTo>
                  <a:pt x="161" y="143"/>
                  <a:pt x="180" y="183"/>
                  <a:pt x="189" y="191"/>
                </a:cubicBezTo>
                <a:cubicBezTo>
                  <a:pt x="219" y="217"/>
                  <a:pt x="247" y="226"/>
                  <a:pt x="280" y="244"/>
                </a:cubicBezTo>
                <a:cubicBezTo>
                  <a:pt x="296" y="252"/>
                  <a:pt x="308" y="267"/>
                  <a:pt x="326" y="274"/>
                </a:cubicBezTo>
                <a:cubicBezTo>
                  <a:pt x="397" y="298"/>
                  <a:pt x="472" y="297"/>
                  <a:pt x="547" y="305"/>
                </a:cubicBezTo>
                <a:cubicBezTo>
                  <a:pt x="562" y="315"/>
                  <a:pt x="610" y="328"/>
                  <a:pt x="593" y="335"/>
                </a:cubicBezTo>
                <a:cubicBezTo>
                  <a:pt x="543" y="352"/>
                  <a:pt x="491" y="347"/>
                  <a:pt x="440" y="358"/>
                </a:cubicBezTo>
                <a:cubicBezTo>
                  <a:pt x="349" y="375"/>
                  <a:pt x="266" y="412"/>
                  <a:pt x="181" y="442"/>
                </a:cubicBezTo>
                <a:cubicBezTo>
                  <a:pt x="81" y="430"/>
                  <a:pt x="102" y="438"/>
                  <a:pt x="113" y="335"/>
                </a:cubicBezTo>
                <a:cubicBezTo>
                  <a:pt x="110" y="302"/>
                  <a:pt x="117" y="266"/>
                  <a:pt x="105" y="236"/>
                </a:cubicBezTo>
                <a:cubicBezTo>
                  <a:pt x="97" y="219"/>
                  <a:pt x="59" y="206"/>
                  <a:pt x="59" y="206"/>
                </a:cubicBezTo>
                <a:cubicBezTo>
                  <a:pt x="30" y="161"/>
                  <a:pt x="43" y="148"/>
                  <a:pt x="29" y="92"/>
                </a:cubicBezTo>
                <a:cubicBezTo>
                  <a:pt x="27" y="84"/>
                  <a:pt x="21" y="76"/>
                  <a:pt x="14" y="76"/>
                </a:cubicBezTo>
                <a:cubicBezTo>
                  <a:pt x="8" y="76"/>
                  <a:pt x="14" y="86"/>
                  <a:pt x="14" y="92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 rot="19200000">
            <a:off x="1981200" y="3886200"/>
            <a:ext cx="12954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 rot="11400000">
            <a:off x="1443038" y="3262313"/>
            <a:ext cx="1676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800600" y="1219200"/>
            <a:ext cx="19812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omic Sans MS" charset="0"/>
              </a:rPr>
              <a:t>austenite</a:t>
            </a:r>
          </a:p>
        </p:txBody>
      </p:sp>
    </p:spTree>
    <p:extLst>
      <p:ext uri="{BB962C8B-B14F-4D97-AF65-F5344CB8AC3E}">
        <p14:creationId xmlns:p14="http://schemas.microsoft.com/office/powerpoint/2010/main" val="67763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562600" y="6096000"/>
            <a:ext cx="31337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mic Sans MS" charset="0"/>
              </a:rPr>
              <a:t>Chang and Bhadeshia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5791200"/>
            <a:ext cx="44608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mic Sans MS" charset="0"/>
              </a:rPr>
              <a:t>15 mm thick plate, without Mo</a:t>
            </a:r>
          </a:p>
          <a:p>
            <a:r>
              <a:rPr lang="en-US">
                <a:solidFill>
                  <a:srgbClr val="CC0000"/>
                </a:solidFill>
                <a:latin typeface="Comic Sans MS" charset="0"/>
              </a:rPr>
              <a:t>550°C for 5 h</a:t>
            </a:r>
            <a:endParaRPr lang="en-US">
              <a:latin typeface="Comic Sans MS" charset="0"/>
            </a:endParaRPr>
          </a:p>
        </p:txBody>
      </p:sp>
      <p:pic>
        <p:nvPicPr>
          <p:cNvPr id="45060" name="Picture 4" descr="Chang.b.jpg                                                    00026851Macintosh HD                   B746BDFA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51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1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402</Words>
  <Application>Microsoft Macintosh PowerPoint</Application>
  <PresentationFormat>On-screen Show (4:3)</PresentationFormat>
  <Paragraphs>84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Niobium microalloyed rail steels</vt:lpstr>
      <vt:lpstr>PowerPoint Presentation</vt:lpstr>
      <vt:lpstr>PowerPoint Presentation</vt:lpstr>
      <vt:lpstr>Properties required</vt:lpstr>
      <vt:lpstr>PowerPoint Presentation</vt:lpstr>
      <vt:lpstr>Zero-cementite rail</vt:lpstr>
      <vt:lpstr>PowerPoint Presentation</vt:lpstr>
      <vt:lpstr>PowerPoint Presentation</vt:lpstr>
      <vt:lpstr>PowerPoint Presentation</vt:lpstr>
      <vt:lpstr>Pearlitic rail</vt:lpstr>
      <vt:lpstr>PowerPoint Presentation</vt:lpstr>
      <vt:lpstr>PowerPoint Presentation</vt:lpstr>
      <vt:lpstr>PowerPoint Presentation</vt:lpstr>
      <vt:lpstr>0.02 wt% Nb added to experimental rail steels: cast condition</vt:lpstr>
      <vt:lpstr>0.02 wt% Nb added to experimental rail steels: hot-rolled condition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Niobium in microalloyed rail steels</dc:title>
  <dc:creator>gjgh</dc:creator>
  <cp:lastModifiedBy>gjgh</cp:lastModifiedBy>
  <cp:revision>27</cp:revision>
  <dcterms:created xsi:type="dcterms:W3CDTF">2015-11-06T10:26:01Z</dcterms:created>
  <dcterms:modified xsi:type="dcterms:W3CDTF">2015-11-08T12:26:51Z</dcterms:modified>
</cp:coreProperties>
</file>