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88" r:id="rId3"/>
    <p:sldId id="289" r:id="rId4"/>
    <p:sldId id="281" r:id="rId5"/>
    <p:sldId id="284" r:id="rId6"/>
    <p:sldId id="285" r:id="rId7"/>
    <p:sldId id="291" r:id="rId8"/>
    <p:sldId id="290" r:id="rId9"/>
    <p:sldId id="292" r:id="rId10"/>
    <p:sldId id="286" r:id="rId11"/>
    <p:sldId id="296" r:id="rId12"/>
    <p:sldId id="287" r:id="rId13"/>
    <p:sldId id="258" r:id="rId14"/>
    <p:sldId id="259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80" r:id="rId25"/>
    <p:sldId id="271" r:id="rId26"/>
    <p:sldId id="277" r:id="rId27"/>
    <p:sldId id="272" r:id="rId28"/>
    <p:sldId id="273" r:id="rId29"/>
    <p:sldId id="274" r:id="rId30"/>
    <p:sldId id="275" r:id="rId31"/>
    <p:sldId id="276" r:id="rId32"/>
    <p:sldId id="278" r:id="rId33"/>
    <p:sldId id="279" r:id="rId34"/>
    <p:sldId id="270" r:id="rId35"/>
    <p:sldId id="256" r:id="rId36"/>
    <p:sldId id="297" r:id="rId37"/>
    <p:sldId id="293" r:id="rId38"/>
    <p:sldId id="295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20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D825-40DC-ED47-B771-4D5F61C32B9D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913C2-EEF4-0D4C-8770-BEBCAE80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014BB-15AC-E94F-AE6D-78CCC3B17116}" type="slidenum">
              <a:rPr lang="en-GB"/>
              <a:pPr/>
              <a:t>19</a:t>
            </a:fld>
            <a:endParaRPr lang="en-GB"/>
          </a:p>
        </p:txBody>
      </p:sp>
      <p:sp>
        <p:nvSpPr>
          <p:cNvPr id="271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8223" y="686008"/>
            <a:ext cx="2602735" cy="34279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94" y="4344022"/>
            <a:ext cx="5028413" cy="41139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BDB87-00B6-4A45-843D-EAF1235CE206}" type="slidenum">
              <a:rPr lang="en-GB"/>
              <a:pPr/>
              <a:t>20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8223" y="686008"/>
            <a:ext cx="2602735" cy="34279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94" y="4344022"/>
            <a:ext cx="5028413" cy="41139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35F14-5391-884A-98E7-A043A17BACA4}" type="slidenum">
              <a:rPr lang="en-GB"/>
              <a:pPr/>
              <a:t>21</a:t>
            </a:fld>
            <a:endParaRPr lang="en-GB"/>
          </a:p>
        </p:txBody>
      </p:sp>
      <p:sp>
        <p:nvSpPr>
          <p:cNvPr id="279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8223" y="686008"/>
            <a:ext cx="2602735" cy="34279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94" y="4344022"/>
            <a:ext cx="5028413" cy="41139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E3432-FDAC-5C4D-BC50-ACA68FC3C106}" type="slidenum">
              <a:rPr lang="en-GB"/>
              <a:pPr/>
              <a:t>22</a:t>
            </a:fld>
            <a:endParaRPr lang="en-GB"/>
          </a:p>
        </p:txBody>
      </p:sp>
      <p:sp>
        <p:nvSpPr>
          <p:cNvPr id="281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8223" y="686008"/>
            <a:ext cx="2602735" cy="34279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94" y="4344022"/>
            <a:ext cx="5028413" cy="41139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A85B0-97D5-134B-A287-E14C14358427}" type="slidenum">
              <a:rPr lang="en-GB"/>
              <a:pPr/>
              <a:t>23</a:t>
            </a:fld>
            <a:endParaRPr lang="en-GB"/>
          </a:p>
        </p:txBody>
      </p:sp>
      <p:sp>
        <p:nvSpPr>
          <p:cNvPr id="283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8223" y="686008"/>
            <a:ext cx="2602735" cy="34279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94" y="4344022"/>
            <a:ext cx="5028413" cy="41139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5FFC6-B578-DF42-861B-327D3BEE7BE4}" type="slidenum">
              <a:rPr lang="en-US"/>
              <a:pPr/>
              <a:t>24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D5420-EB75-8342-92D0-A506B8B00E3D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1E547F-DD42-D144-9EC0-CD81B06533B2}" type="slidenum">
              <a:rPr lang="en-GB" sz="1200">
                <a:latin typeface="Times New Roman" charset="0"/>
              </a:rPr>
              <a:pPr/>
              <a:t>3</a:t>
            </a:fld>
            <a:endParaRPr lang="en-GB" sz="120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B00B8-825E-114E-9CC2-DF151BD417A4}" type="slidenum">
              <a:rPr lang="en-GB"/>
              <a:pPr/>
              <a:t>4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913C2-EEF4-0D4C-8770-BEBCAE8024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2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E9D7B-D040-9D4E-B45B-5A810F067A9D}" type="slidenum">
              <a:rPr lang="en-GB"/>
              <a:pPr/>
              <a:t>13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8223" y="686008"/>
            <a:ext cx="2602735" cy="34279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94" y="4344022"/>
            <a:ext cx="5028413" cy="41139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B4BA9-6888-F74B-ACDA-16DBEB9CB9B1}" type="slidenum">
              <a:rPr lang="en-GB"/>
              <a:pPr/>
              <a:t>15</a:t>
            </a:fld>
            <a:endParaRPr lang="en-GB"/>
          </a:p>
        </p:txBody>
      </p:sp>
      <p:sp>
        <p:nvSpPr>
          <p:cNvPr id="263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8223" y="686008"/>
            <a:ext cx="2602735" cy="34279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94" y="4344022"/>
            <a:ext cx="5028413" cy="41139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6914F-1CC8-E541-83E4-A6001A8D0F83}" type="slidenum">
              <a:rPr lang="en-GB"/>
              <a:pPr/>
              <a:t>16</a:t>
            </a:fld>
            <a:endParaRPr lang="en-GB"/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8223" y="686008"/>
            <a:ext cx="2602735" cy="34279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94" y="4344022"/>
            <a:ext cx="5028413" cy="41139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7D09F-FED6-6C4E-81BA-5A7842DEB80A}" type="slidenum">
              <a:rPr lang="en-GB"/>
              <a:pPr/>
              <a:t>17</a:t>
            </a:fld>
            <a:endParaRPr lang="en-GB"/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8223" y="686008"/>
            <a:ext cx="2602735" cy="34279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94" y="4344022"/>
            <a:ext cx="5028413" cy="41139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DDBEC-1C5F-7D4F-BBA7-D2C236CEFABA}" type="slidenum">
              <a:rPr lang="en-GB"/>
              <a:pPr/>
              <a:t>18</a:t>
            </a:fld>
            <a:endParaRPr lang="en-GB"/>
          </a:p>
        </p:txBody>
      </p:sp>
      <p:sp>
        <p:nvSpPr>
          <p:cNvPr id="26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8223" y="686008"/>
            <a:ext cx="2602735" cy="34279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94" y="4344022"/>
            <a:ext cx="5028413" cy="41139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1EC8-EA5D-9B49-9796-92AD2FFA02AC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03E3-3253-7445-8DE6-F864F40C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1EC8-EA5D-9B49-9796-92AD2FFA02AC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03E3-3253-7445-8DE6-F864F40C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0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1EC8-EA5D-9B49-9796-92AD2FFA02AC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03E3-3253-7445-8DE6-F864F40C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5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1EC8-EA5D-9B49-9796-92AD2FFA02AC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03E3-3253-7445-8DE6-F864F40C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1EC8-EA5D-9B49-9796-92AD2FFA02AC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03E3-3253-7445-8DE6-F864F40C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1EC8-EA5D-9B49-9796-92AD2FFA02AC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03E3-3253-7445-8DE6-F864F40C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4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1EC8-EA5D-9B49-9796-92AD2FFA02AC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03E3-3253-7445-8DE6-F864F40C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3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1EC8-EA5D-9B49-9796-92AD2FFA02AC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03E3-3253-7445-8DE6-F864F40C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4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1EC8-EA5D-9B49-9796-92AD2FFA02AC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03E3-3253-7445-8DE6-F864F40C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1EC8-EA5D-9B49-9796-92AD2FFA02AC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03E3-3253-7445-8DE6-F864F40C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1EC8-EA5D-9B49-9796-92AD2FFA02AC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03E3-3253-7445-8DE6-F864F40C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3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D1EC8-EA5D-9B49-9796-92AD2FFA02AC}" type="datetimeFigureOut">
              <a:rPr lang="en-US" smtClean="0"/>
              <a:t>06/10/15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03E3-3253-7445-8DE6-F864F40C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6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153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0000FF"/>
                </a:solidFill>
              </a:rPr>
              <a:t>Percolation of phases in interface dominated structures: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/>
              <a:t>consequences on diffusion, properties </a:t>
            </a:r>
            <a:endParaRPr lang="en-US" sz="4000" dirty="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19763"/>
            <a:ext cx="3287713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611188" y="3986213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err="1"/>
              <a:t>www.msm.cam.ac.uk</a:t>
            </a:r>
            <a:r>
              <a:rPr lang="en-US" sz="4000" dirty="0"/>
              <a:t>/phase-trans</a:t>
            </a:r>
          </a:p>
        </p:txBody>
      </p:sp>
      <p:pic>
        <p:nvPicPr>
          <p:cNvPr id="14341" name="Picture 47" descr="Screen shot 2010-03-27 at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" y="5168900"/>
            <a:ext cx="2667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3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11440" t="40495"/>
          <a:stretch/>
        </p:blipFill>
        <p:spPr>
          <a:xfrm>
            <a:off x="417285" y="326570"/>
            <a:ext cx="8527144" cy="4992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5858" y="5856422"/>
            <a:ext cx="6713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f</a:t>
            </a:r>
            <a:r>
              <a:rPr lang="en-US" sz="4400" dirty="0" smtClean="0">
                <a:solidFill>
                  <a:srgbClr val="0000FF"/>
                </a:solidFill>
              </a:rPr>
              <a:t>ragmentation of </a:t>
            </a:r>
            <a:r>
              <a:rPr lang="en-US" sz="4400" dirty="0" err="1" smtClean="0">
                <a:solidFill>
                  <a:srgbClr val="0000FF"/>
                </a:solidFill>
              </a:rPr>
              <a:t>martensite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4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45" y="277843"/>
            <a:ext cx="4104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Greasy austenite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336" y="1516113"/>
            <a:ext cx="80021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martensite</a:t>
            </a:r>
            <a:r>
              <a:rPr lang="en-US" sz="4400" dirty="0" smtClean="0"/>
              <a:t> is brittle</a:t>
            </a:r>
          </a:p>
          <a:p>
            <a:r>
              <a:rPr lang="en-US" sz="4400" dirty="0" smtClean="0"/>
              <a:t>yet, dual phase steels </a:t>
            </a:r>
            <a:r>
              <a:rPr lang="en-US" sz="4400" dirty="0" err="1" smtClean="0"/>
              <a:t>etc</a:t>
            </a:r>
            <a:r>
              <a:rPr lang="en-US" sz="4400" dirty="0" smtClean="0"/>
              <a:t> are not</a:t>
            </a:r>
          </a:p>
          <a:p>
            <a:endParaRPr lang="en-US" sz="4400" dirty="0" smtClean="0"/>
          </a:p>
          <a:p>
            <a:r>
              <a:rPr lang="en-US" sz="4400" dirty="0" smtClean="0"/>
              <a:t>explained by austenite films that</a:t>
            </a:r>
          </a:p>
          <a:p>
            <a:r>
              <a:rPr lang="en-US" sz="4400" dirty="0" smtClean="0"/>
              <a:t>lubricate deformation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971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6" y="268796"/>
            <a:ext cx="4465828" cy="4427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57" y="306965"/>
            <a:ext cx="4427659" cy="4389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243286"/>
            <a:ext cx="5132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greasy austenite?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9525"/>
            <a:ext cx="8562975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6962775" y="6161088"/>
            <a:ext cx="1125538" cy="544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7173913" y="6324600"/>
            <a:ext cx="86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500">
                <a:solidFill>
                  <a:srgbClr val="000000"/>
                </a:solidFill>
                <a:latin typeface="Times New Roman" charset="0"/>
              </a:rPr>
              <a:t>200 Å </a:t>
            </a:r>
            <a:endParaRPr lang="en-GB" sz="2000">
              <a:latin typeface="Times New Roman" charset="0"/>
            </a:endParaRP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7456488" y="6248400"/>
            <a:ext cx="15875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773113" y="1371600"/>
            <a:ext cx="282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Symbol" charset="0"/>
              </a:rPr>
              <a:t>g</a:t>
            </a:r>
            <a:endParaRPr lang="en-US" sz="2400">
              <a:latin typeface="Times New Roman" charset="0"/>
            </a:endParaRPr>
          </a:p>
        </p:txBody>
      </p:sp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3938588" y="1143000"/>
            <a:ext cx="280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Symbol" charset="0"/>
              </a:rPr>
              <a:t>g</a:t>
            </a:r>
            <a:endParaRPr lang="en-US" sz="2400">
              <a:latin typeface="Times New Roman" charset="0"/>
            </a:endParaRP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3587750" y="1828800"/>
            <a:ext cx="280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Symbol" charset="0"/>
              </a:rPr>
              <a:t>a</a:t>
            </a:r>
            <a:endParaRPr lang="en-US" sz="2400">
              <a:latin typeface="Times New Roman" charset="0"/>
            </a:endParaRPr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3727450" y="3154363"/>
            <a:ext cx="282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Symbol" charset="0"/>
              </a:rPr>
              <a:t>a</a:t>
            </a:r>
            <a:endParaRPr lang="en-US" sz="2400">
              <a:latin typeface="Times New Roman" charset="0"/>
            </a:endParaRPr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914400" y="4876800"/>
            <a:ext cx="280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Symbol" charset="0"/>
              </a:rPr>
              <a:t>a</a:t>
            </a:r>
            <a:endParaRPr lang="en-US" sz="2400">
              <a:latin typeface="Times New Roman" charset="0"/>
            </a:endParaRPr>
          </a:p>
        </p:txBody>
      </p:sp>
      <p:pic>
        <p:nvPicPr>
          <p:cNvPr id="258059" name="Picture 11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228600"/>
            <a:ext cx="179546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60" name="Text Box 12"/>
          <p:cNvSpPr txBox="1">
            <a:spLocks noChangeArrowheads="1"/>
          </p:cNvSpPr>
          <p:nvPr/>
        </p:nvSpPr>
        <p:spPr bwMode="auto">
          <a:xfrm>
            <a:off x="381000" y="62484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charset="0"/>
                <a:cs typeface="ＭＳ Ｐゴシック" charset="0"/>
              </a:rPr>
              <a:t>Caballero, Mateo, Bhadeshia</a:t>
            </a:r>
          </a:p>
        </p:txBody>
      </p:sp>
    </p:spTree>
    <p:extLst>
      <p:ext uri="{BB962C8B-B14F-4D97-AF65-F5344CB8AC3E}">
        <p14:creationId xmlns:p14="http://schemas.microsoft.com/office/powerpoint/2010/main" val="383168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2" name="Picture 2" descr="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3947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5867400" y="4267200"/>
            <a:ext cx="2286000" cy="762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975"/>
            <a:ext cx="8686800" cy="58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381000" y="62484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charset="0"/>
                <a:cs typeface="ＭＳ Ｐゴシック" charset="0"/>
              </a:rPr>
              <a:t>Caballero, Mateo, Bhadeshia</a:t>
            </a:r>
          </a:p>
        </p:txBody>
      </p:sp>
    </p:spTree>
    <p:extLst>
      <p:ext uri="{BB962C8B-B14F-4D97-AF65-F5344CB8AC3E}">
        <p14:creationId xmlns:p14="http://schemas.microsoft.com/office/powerpoint/2010/main" val="222427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"/>
            <a:ext cx="8610600" cy="592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381000" y="62484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charset="0"/>
                <a:cs typeface="ＭＳ Ｐゴシック" charset="0"/>
              </a:rPr>
              <a:t>Caballero, Mateo, Bhadeshia</a:t>
            </a:r>
          </a:p>
        </p:txBody>
      </p:sp>
    </p:spTree>
    <p:extLst>
      <p:ext uri="{BB962C8B-B14F-4D97-AF65-F5344CB8AC3E}">
        <p14:creationId xmlns:p14="http://schemas.microsoft.com/office/powerpoint/2010/main" val="334115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1138"/>
            <a:ext cx="8839200" cy="423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6858000" cy="62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0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325"/>
            <a:ext cx="8001000" cy="64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39" name="Line 3"/>
          <p:cNvSpPr>
            <a:spLocks noChangeShapeType="1"/>
          </p:cNvSpPr>
          <p:nvPr/>
        </p:nvSpPr>
        <p:spPr bwMode="auto">
          <a:xfrm>
            <a:off x="2209800" y="4038600"/>
            <a:ext cx="57150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0340" name="Group 4"/>
          <p:cNvGrpSpPr>
            <a:grpSpLocks/>
          </p:cNvGrpSpPr>
          <p:nvPr/>
        </p:nvGrpSpPr>
        <p:grpSpPr bwMode="auto">
          <a:xfrm>
            <a:off x="3505200" y="3810000"/>
            <a:ext cx="3657600" cy="457200"/>
            <a:chOff x="2208" y="2400"/>
            <a:chExt cx="2304" cy="288"/>
          </a:xfrm>
        </p:grpSpPr>
        <p:sp>
          <p:nvSpPr>
            <p:cNvPr id="270341" name="AutoShape 5"/>
            <p:cNvSpPr>
              <a:spLocks noChangeArrowheads="1"/>
            </p:cNvSpPr>
            <p:nvPr/>
          </p:nvSpPr>
          <p:spPr bwMode="auto">
            <a:xfrm>
              <a:off x="4368" y="2544"/>
              <a:ext cx="144" cy="144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2" name="AutoShape 6"/>
            <p:cNvSpPr>
              <a:spLocks noChangeArrowheads="1"/>
            </p:cNvSpPr>
            <p:nvPr/>
          </p:nvSpPr>
          <p:spPr bwMode="auto">
            <a:xfrm>
              <a:off x="2208" y="2544"/>
              <a:ext cx="144" cy="144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3" name="AutoShape 7"/>
            <p:cNvSpPr>
              <a:spLocks noChangeArrowheads="1"/>
            </p:cNvSpPr>
            <p:nvPr/>
          </p:nvSpPr>
          <p:spPr bwMode="auto">
            <a:xfrm>
              <a:off x="2496" y="2400"/>
              <a:ext cx="144" cy="144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552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Pearlite Reaction</a:t>
            </a:r>
          </a:p>
        </p:txBody>
      </p:sp>
      <p:pic>
        <p:nvPicPr>
          <p:cNvPr id="18434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295592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68413"/>
            <a:ext cx="41529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74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563"/>
            <a:ext cx="7696200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228600" y="5943600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00080"/>
                </a:solidFill>
                <a:latin typeface="Comic Sans MS" charset="0"/>
                <a:cs typeface="ＭＳ Ｐゴシック" charset="0"/>
              </a:rPr>
              <a:t>Sherif, 2005, Ph.D. thesis, Cambridge</a:t>
            </a:r>
          </a:p>
        </p:txBody>
      </p:sp>
      <p:sp>
        <p:nvSpPr>
          <p:cNvPr id="272388" name="Freeform 4"/>
          <p:cNvSpPr>
            <a:spLocks/>
          </p:cNvSpPr>
          <p:nvPr/>
        </p:nvSpPr>
        <p:spPr bwMode="auto">
          <a:xfrm>
            <a:off x="2286000" y="1143000"/>
            <a:ext cx="5105400" cy="2743200"/>
          </a:xfrm>
          <a:custGeom>
            <a:avLst/>
            <a:gdLst>
              <a:gd name="T0" fmla="*/ 0 w 3216"/>
              <a:gd name="T1" fmla="*/ 0 h 1728"/>
              <a:gd name="T2" fmla="*/ 768 w 3216"/>
              <a:gd name="T3" fmla="*/ 768 h 1728"/>
              <a:gd name="T4" fmla="*/ 2064 w 3216"/>
              <a:gd name="T5" fmla="*/ 1536 h 1728"/>
              <a:gd name="T6" fmla="*/ 3216 w 3216"/>
              <a:gd name="T7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16" h="1728">
                <a:moveTo>
                  <a:pt x="0" y="0"/>
                </a:moveTo>
                <a:cubicBezTo>
                  <a:pt x="212" y="256"/>
                  <a:pt x="424" y="512"/>
                  <a:pt x="768" y="768"/>
                </a:cubicBezTo>
                <a:cubicBezTo>
                  <a:pt x="1112" y="1024"/>
                  <a:pt x="1656" y="1376"/>
                  <a:pt x="2064" y="1536"/>
                </a:cubicBezTo>
                <a:cubicBezTo>
                  <a:pt x="2472" y="1696"/>
                  <a:pt x="2844" y="1712"/>
                  <a:pt x="3216" y="17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30" name="Group 2"/>
          <p:cNvGrpSpPr>
            <a:grpSpLocks/>
          </p:cNvGrpSpPr>
          <p:nvPr/>
        </p:nvGrpSpPr>
        <p:grpSpPr bwMode="auto">
          <a:xfrm>
            <a:off x="381000" y="457200"/>
            <a:ext cx="7772400" cy="6172200"/>
            <a:chOff x="144" y="192"/>
            <a:chExt cx="4896" cy="3888"/>
          </a:xfrm>
        </p:grpSpPr>
        <p:pic>
          <p:nvPicPr>
            <p:cNvPr id="278531" name="Picture 3" descr="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"/>
              <a:ext cx="3683" cy="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8532" name="Text Box 4"/>
            <p:cNvSpPr txBox="1">
              <a:spLocks noChangeArrowheads="1"/>
            </p:cNvSpPr>
            <p:nvPr/>
          </p:nvSpPr>
          <p:spPr bwMode="auto">
            <a:xfrm>
              <a:off x="3936" y="336"/>
              <a:ext cx="110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  <a:cs typeface="ＭＳ Ｐゴシック" charset="0"/>
                </a:rPr>
                <a:t>Above percolation threshold</a:t>
              </a:r>
            </a:p>
          </p:txBody>
        </p:sp>
      </p:grpSp>
      <p:grpSp>
        <p:nvGrpSpPr>
          <p:cNvPr id="278533" name="Group 5"/>
          <p:cNvGrpSpPr>
            <a:grpSpLocks/>
          </p:cNvGrpSpPr>
          <p:nvPr/>
        </p:nvGrpSpPr>
        <p:grpSpPr bwMode="auto">
          <a:xfrm>
            <a:off x="228600" y="304800"/>
            <a:ext cx="8077200" cy="6400800"/>
            <a:chOff x="144" y="192"/>
            <a:chExt cx="5088" cy="4032"/>
          </a:xfrm>
        </p:grpSpPr>
        <p:pic>
          <p:nvPicPr>
            <p:cNvPr id="278534" name="Picture 6" descr="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"/>
              <a:ext cx="3796" cy="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8535" name="Text Box 7"/>
            <p:cNvSpPr txBox="1">
              <a:spLocks noChangeArrowheads="1"/>
            </p:cNvSpPr>
            <p:nvPr/>
          </p:nvSpPr>
          <p:spPr bwMode="auto">
            <a:xfrm>
              <a:off x="3936" y="480"/>
              <a:ext cx="1296" cy="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  <a:cs typeface="ＭＳ Ｐゴシック" charset="0"/>
                </a:rPr>
                <a:t>Below percolation threshold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17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655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80"/>
                </a:solidFill>
                <a:latin typeface="Comic Sans MS" charset="0"/>
                <a:cs typeface="ＭＳ Ｐゴシック" charset="0"/>
              </a:rPr>
              <a:t>Geometrical percolation threshold of overlapping ellipsoids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1482725" y="2836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>
              <a:latin typeface="Arial" charset="0"/>
              <a:cs typeface="ＭＳ Ｐゴシック" charset="0"/>
            </a:endParaRPr>
          </a:p>
        </p:txBody>
      </p:sp>
      <p:pic>
        <p:nvPicPr>
          <p:cNvPr id="280580" name="Picture 4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727200"/>
            <a:ext cx="5648325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1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7075"/>
            <a:ext cx="8686800" cy="53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7" name="Line 3"/>
          <p:cNvSpPr>
            <a:spLocks noChangeShapeType="1"/>
          </p:cNvSpPr>
          <p:nvPr/>
        </p:nvSpPr>
        <p:spPr bwMode="auto">
          <a:xfrm>
            <a:off x="2286000" y="3886200"/>
            <a:ext cx="541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4092" y="152400"/>
            <a:ext cx="8618908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5400" dirty="0" smtClean="0">
                <a:solidFill>
                  <a:srgbClr val="000080"/>
                </a:solidFill>
              </a:rPr>
              <a:t>Hydrogen probing</a:t>
            </a:r>
          </a:p>
          <a:p>
            <a:pPr algn="ctr" eaLnBrk="1" hangingPunct="1"/>
            <a:r>
              <a:rPr lang="en-US" sz="5400" dirty="0" smtClean="0">
                <a:solidFill>
                  <a:srgbClr val="000080"/>
                </a:solidFill>
              </a:rPr>
              <a:t>of austenite percolation</a:t>
            </a:r>
            <a:endParaRPr lang="en-US" sz="5400" dirty="0">
              <a:solidFill>
                <a:srgbClr val="00008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8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20" y="2456609"/>
            <a:ext cx="3855362" cy="17526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Hydrogen dissolves in ferrite, austenite</a:t>
            </a:r>
          </a:p>
        </p:txBody>
      </p:sp>
      <p:pic>
        <p:nvPicPr>
          <p:cNvPr id="5" name="Picture 4" descr="hydrogen_Okamoto_JPED_20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30" y="280337"/>
            <a:ext cx="5153351" cy="6026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4232" y="4209209"/>
            <a:ext cx="178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Okamoto:2004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16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ff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70" y="828437"/>
            <a:ext cx="5742362" cy="48481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583" y="5960315"/>
            <a:ext cx="5893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hydrogen diffuses faster in ferrite, but there are complications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37127" y="193511"/>
            <a:ext cx="142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Coe, 1973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20" y="4898750"/>
            <a:ext cx="8414798" cy="1752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Hydrogen </a:t>
            </a:r>
            <a:r>
              <a:rPr lang="en-US" sz="3600" dirty="0" err="1" smtClean="0">
                <a:solidFill>
                  <a:schemeClr val="tx1"/>
                </a:solidFill>
              </a:rPr>
              <a:t>embrittles</a:t>
            </a:r>
            <a:r>
              <a:rPr lang="en-US" sz="3600" dirty="0" smtClean="0">
                <a:solidFill>
                  <a:schemeClr val="tx1"/>
                </a:solidFill>
              </a:rPr>
              <a:t> iron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 both single and polycrystalline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3169" y="3942316"/>
            <a:ext cx="14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Pfeil</a:t>
            </a:r>
            <a:r>
              <a:rPr lang="en-US" dirty="0" smtClean="0">
                <a:solidFill>
                  <a:srgbClr val="3366FF"/>
                </a:solidFill>
              </a:rPr>
              <a:t> 1926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 descr="embrittlement_Pfeil_PRS_19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951" y="1571457"/>
            <a:ext cx="6606292" cy="2269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3169" y="1809004"/>
            <a:ext cx="12290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normal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pickled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512248" y="193511"/>
            <a:ext cx="507667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/>
              <a:t>W. H. Johnson: ‘On some remarkable changes produced in iron and steel by the action of hydrogen and acids’, Proceedings of the Royal Society of London, 1875, 23, 168–179.</a:t>
            </a:r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257" y="2021614"/>
            <a:ext cx="8414798" cy="4387454"/>
          </a:xfrm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t is diffusible hydrogen that </a:t>
            </a:r>
            <a:r>
              <a:rPr lang="en-US" sz="3600" dirty="0" err="1" smtClean="0">
                <a:solidFill>
                  <a:schemeClr val="tx1"/>
                </a:solidFill>
              </a:rPr>
              <a:t>embrittles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t is atomic hydrogen that </a:t>
            </a:r>
            <a:r>
              <a:rPr lang="en-US" sz="3600" dirty="0" err="1" smtClean="0">
                <a:solidFill>
                  <a:schemeClr val="tx1"/>
                </a:solidFill>
              </a:rPr>
              <a:t>embrittles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submerging H-containing steel causes frothing</a:t>
            </a: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stronger steel more susceptible</a:t>
            </a:r>
          </a:p>
          <a:p>
            <a:pPr marL="571500" indent="-571500" algn="l">
              <a:buFont typeface="Arial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2248" y="193511"/>
            <a:ext cx="507667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/>
              <a:t>W. H. Johnson: ‘On some remarkable changes produced in iron and steel by the action of hydrogen and acids’, Proceedings of the Royal Society of London, 1875, 23, 168–179.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8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99500" y="6317075"/>
            <a:ext cx="264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Hobson, 1951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0" y="1269341"/>
            <a:ext cx="5753100" cy="5232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7213"/>
            <a:ext cx="8324850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15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312328"/>
            <a:ext cx="2987824" cy="3276911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Tendency to 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/>
              </a:rPr>
              <a:t>embrittle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 scales with strength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193511"/>
            <a:ext cx="498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3366FF"/>
                </a:solidFill>
                <a:latin typeface="Arial"/>
                <a:cs typeface="Arial"/>
              </a:rPr>
              <a:t>Hobson &amp; Sykes, 1951</a:t>
            </a:r>
            <a:endParaRPr lang="en-US" b="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930" y="785437"/>
            <a:ext cx="4955617" cy="4569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3868" y="5728514"/>
            <a:ext cx="6472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/>
                <a:cs typeface="Arial"/>
              </a:rPr>
              <a:t>or does it in fact scale with ductility in the absence of hydrogen?</a:t>
            </a:r>
            <a:endParaRPr lang="en-US" sz="2800" b="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9" y="193511"/>
            <a:ext cx="3831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rgbClr val="3366FF"/>
                </a:solidFill>
                <a:latin typeface="Arial"/>
                <a:cs typeface="Arial"/>
              </a:rPr>
              <a:t>Frohmberg</a:t>
            </a:r>
            <a:r>
              <a:rPr lang="en-US" b="0" dirty="0" smtClean="0">
                <a:solidFill>
                  <a:srgbClr val="3366FF"/>
                </a:solidFill>
                <a:latin typeface="Arial"/>
                <a:cs typeface="Arial"/>
              </a:rPr>
              <a:t>, 1954</a:t>
            </a:r>
            <a:endParaRPr lang="en-US" b="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pic>
        <p:nvPicPr>
          <p:cNvPr id="7" name="Picture 6" descr="From Clip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15" y="1528024"/>
            <a:ext cx="6210300" cy="4965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" y="501757"/>
            <a:ext cx="8531862" cy="4640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3037" y="6291581"/>
            <a:ext cx="428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Fielding, Song, </a:t>
            </a:r>
            <a:r>
              <a:rPr lang="en-US" dirty="0" err="1" smtClean="0">
                <a:solidFill>
                  <a:srgbClr val="0000FF"/>
                </a:solidFill>
              </a:rPr>
              <a:t>Bhadeshia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Suh</a:t>
            </a:r>
            <a:r>
              <a:rPr lang="en-US" dirty="0" smtClean="0">
                <a:solidFill>
                  <a:srgbClr val="0000FF"/>
                </a:solidFill>
              </a:rPr>
              <a:t>, unpublished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03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9" y="0"/>
            <a:ext cx="5644376" cy="2814327"/>
          </a:xfrm>
          <a:prstGeom prst="rect">
            <a:avLst/>
          </a:prstGeom>
        </p:spPr>
      </p:pic>
      <p:pic>
        <p:nvPicPr>
          <p:cNvPr id="3" name="Picture 2" descr="flux_calcul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92" y="2913949"/>
            <a:ext cx="4365942" cy="38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74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7"/>
          <p:cNvSpPr txBox="1">
            <a:spLocks noChangeArrowheads="1"/>
          </p:cNvSpPr>
          <p:nvPr/>
        </p:nvSpPr>
        <p:spPr bwMode="auto">
          <a:xfrm>
            <a:off x="34925" y="206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FF"/>
                </a:solidFill>
                <a:latin typeface="Arial" charset="0"/>
                <a:cs typeface="Arial" charset="0"/>
              </a:rPr>
              <a:t>Fielding, Song, Han, Bhadeshia, Suh, Proc. Roy. Soc. A, 2014</a:t>
            </a:r>
          </a:p>
        </p:txBody>
      </p:sp>
      <p:pic>
        <p:nvPicPr>
          <p:cNvPr id="49154" name="Picture 4" descr="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81063"/>
            <a:ext cx="587057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23850" y="908050"/>
            <a:ext cx="8397875" cy="5478463"/>
            <a:chOff x="16998" y="0"/>
            <a:chExt cx="9064291" cy="6601968"/>
          </a:xfrm>
        </p:grpSpPr>
        <p:grpSp>
          <p:nvGrpSpPr>
            <p:cNvPr id="49156" name="Group 10"/>
            <p:cNvGrpSpPr>
              <a:grpSpLocks/>
            </p:cNvGrpSpPr>
            <p:nvPr/>
          </p:nvGrpSpPr>
          <p:grpSpPr bwMode="auto">
            <a:xfrm>
              <a:off x="16998" y="0"/>
              <a:ext cx="9064291" cy="6601968"/>
              <a:chOff x="16998" y="0"/>
              <a:chExt cx="9064291" cy="6601968"/>
            </a:xfrm>
          </p:grpSpPr>
          <p:pic>
            <p:nvPicPr>
              <p:cNvPr id="49158" name="Picture 8" descr="a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98" y="0"/>
                <a:ext cx="6614160" cy="660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59" name="Picture 3" descr="a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6747" y="147709"/>
                <a:ext cx="2744542" cy="2784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9157" name="Picture 11" descr="Screen Shot 2014-09-02 at 09.17.15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149080"/>
              <a:ext cx="2892291" cy="69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126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0649" y="2254250"/>
            <a:ext cx="3088277" cy="4323588"/>
          </a:xfrm>
          <a:prstGeom prst="rect">
            <a:avLst/>
          </a:prstGeom>
        </p:spPr>
      </p:pic>
      <p:pic>
        <p:nvPicPr>
          <p:cNvPr id="5" name="Picture 4" descr="353px-Josiah_Willard_Gibbs_-from_MMS-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3" y="2254250"/>
            <a:ext cx="3152249" cy="4277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643" y="343584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Why is Gibbs energy </a:t>
            </a:r>
            <a:r>
              <a:rPr lang="en-US" sz="3600" dirty="0" smtClean="0">
                <a:solidFill>
                  <a:srgbClr val="0000FF"/>
                </a:solidFill>
              </a:rPr>
              <a:t>free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026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31" y="274637"/>
            <a:ext cx="8229600" cy="224678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John </a:t>
            </a:r>
            <a:r>
              <a:rPr lang="en-US" sz="3600" dirty="0" err="1" smtClean="0"/>
              <a:t>Speer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Which medal? Helmholtz or Gibbs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458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Helmholtz is at constant volume</a:t>
            </a:r>
          </a:p>
          <a:p>
            <a:r>
              <a:rPr lang="en-US" dirty="0" smtClean="0"/>
              <a:t>Gibbs at constant pressure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315" y="883836"/>
            <a:ext cx="1853184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19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36" y="1086265"/>
            <a:ext cx="6129854" cy="5634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16" r="3759"/>
          <a:stretch/>
        </p:blipFill>
        <p:spPr>
          <a:xfrm>
            <a:off x="1122866" y="275391"/>
            <a:ext cx="6387455" cy="8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00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951" y="122396"/>
            <a:ext cx="5273782" cy="2074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4" y="3671880"/>
            <a:ext cx="8801692" cy="18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57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55" y="367187"/>
            <a:ext cx="7231044" cy="59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4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56864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" y="57912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/>
              <a:t>1 µm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609600" y="6553200"/>
            <a:ext cx="1385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2057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Comic Sans MS" charset="0"/>
              </a:rPr>
              <a:t>upper bainite</a:t>
            </a:r>
          </a:p>
        </p:txBody>
      </p:sp>
    </p:spTree>
    <p:extLst>
      <p:ext uri="{BB962C8B-B14F-4D97-AF65-F5344CB8AC3E}">
        <p14:creationId xmlns:p14="http://schemas.microsoft.com/office/powerpoint/2010/main" val="227847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41" y="725714"/>
            <a:ext cx="8915876" cy="56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4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1" y="73115"/>
            <a:ext cx="7575986" cy="6204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941" y="4939545"/>
            <a:ext cx="4911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Sheaf is a rough object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1795" b="22222"/>
          <a:stretch/>
        </p:blipFill>
        <p:spPr>
          <a:xfrm>
            <a:off x="298941" y="5647431"/>
            <a:ext cx="3329181" cy="79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4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eaching\Part.II\Optical.Microscopy\T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68680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F:\Teaching\Part.II\Optical.Microscopy\dividers[1]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387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934200" y="6324600"/>
            <a:ext cx="1143000" cy="152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1" y="438677"/>
            <a:ext cx="8161132" cy="2071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2592751"/>
            <a:ext cx="8991094" cy="1330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32" y="4293628"/>
            <a:ext cx="4283568" cy="2166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9076" y="4219498"/>
            <a:ext cx="31247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plastic zone </a:t>
            </a:r>
          </a:p>
          <a:p>
            <a:endParaRPr lang="en-US" sz="4800" dirty="0"/>
          </a:p>
          <a:p>
            <a:r>
              <a:rPr lang="en-US" sz="4800" dirty="0" smtClean="0"/>
              <a:t>hydrogen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9926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65" y="839177"/>
            <a:ext cx="8164961" cy="54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0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336</Words>
  <Application>Microsoft Macintosh PowerPoint</Application>
  <PresentationFormat>On-screen Show (4:3)</PresentationFormat>
  <Paragraphs>76</Paragraphs>
  <Slides>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The Pearlite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John Speer  Which medal? Helmholtz or Gibbs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gjgh</dc:creator>
  <cp:lastModifiedBy>gjgh</cp:lastModifiedBy>
  <cp:revision>25</cp:revision>
  <dcterms:created xsi:type="dcterms:W3CDTF">2015-10-04T16:04:31Z</dcterms:created>
  <dcterms:modified xsi:type="dcterms:W3CDTF">2015-10-06T19:23:04Z</dcterms:modified>
</cp:coreProperties>
</file>