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7" r:id="rId4"/>
    <p:sldId id="276" r:id="rId5"/>
    <p:sldId id="27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78" r:id="rId15"/>
    <p:sldId id="268" r:id="rId16"/>
    <p:sldId id="256" r:id="rId17"/>
    <p:sldId id="263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E3154-6CA1-8840-A7E9-A7BD80B3E4B1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9DF6F-C7C5-7943-8A0A-865D525A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F875C-C1C1-A74E-BAE8-15F1FAE32CED}" type="slidenum">
              <a:rPr lang="en-US"/>
              <a:pPr/>
              <a:t>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0163" y="803275"/>
            <a:ext cx="4257675" cy="31940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0B7D7-3CE3-0A45-B927-36E88D8D9221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7B860-EA70-7540-90FB-F295387F2754}" type="slidenum">
              <a:rPr lang="en-US"/>
              <a:pPr/>
              <a:t>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748B7-B071-A84D-AE42-696337EEF7A3}" type="slidenum">
              <a:rPr lang="en-US"/>
              <a:pPr/>
              <a:t>6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85D65-96A8-D24B-933D-072EBC1D27D6}" type="slidenum">
              <a:rPr lang="en-US"/>
              <a:pPr/>
              <a:t>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E8322-B559-F247-BB65-5EA3FD648B36}" type="slidenum">
              <a:rPr lang="en-US"/>
              <a:pPr/>
              <a:t>8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EC25A-564E-8043-BFA7-12914CD9889C}" type="slidenum">
              <a:rPr lang="en-US"/>
              <a:pPr/>
              <a:t>9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78187-9AF6-344C-8BD3-0868189583B2}" type="slidenum">
              <a:rPr lang="en-US"/>
              <a:pPr/>
              <a:t>10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B50AD-A52B-F94B-B29D-30F593F91B42}" type="slidenum">
              <a:rPr lang="en-US"/>
              <a:pPr/>
              <a:t>11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B50AD-A52B-F94B-B29D-30F593F91B42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9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9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3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74A26-9553-B942-8EFB-6774F7AC18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3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84553-2675-9645-B655-58DBD9D400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4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3AF3D-880D-1143-AE7F-776CF0B1EB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6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DD419-BC8A-DA4D-8B11-B9A32F407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17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8C86F-484F-6E4A-A315-096C7211E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75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7E184-85BC-AE4D-8EF9-E301E67FEB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1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61630-7607-6A45-8B6D-7D0EB612F7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3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23E98-D9A9-7549-ABD7-373E7E5ECE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1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BED3F-5B71-7046-8B83-AB27E1F73F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70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D2B04-5D7C-2A4B-9678-F88731367D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0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39430-AAF6-894E-9430-3B105361F7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6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D21F0-A94D-CA4D-BAC1-E766A90BB2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1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B8CDC-A30D-2B4A-AE25-07184850E8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8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22AC4-9E55-9D48-90B8-A9246CCA73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53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14679-BE86-5D41-A910-72F94C31B0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71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A0A39-8B25-334B-A619-D1A4DDC345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13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2939A-EA0E-D949-8979-8C5B6BEB4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82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7855A-14CF-264A-A02A-C92CBB27B3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5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66A81-277E-DC43-B59F-1C004A9FF1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97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E0704-25C1-1A47-B143-24012DE6E5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07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0E2EC-68B1-8845-B49A-D5F5AFD55F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61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51D96-EEBE-754E-8830-DEDD90D290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8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9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9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4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2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6C48-5893-934E-8419-5F507D437C79}" type="datetimeFigureOut">
              <a:rPr lang="en-US" smtClean="0"/>
              <a:t>17/06/2013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2EB7-AC3A-7A48-A1A7-E65D1F6F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6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8A892F4-0829-1E41-AC8C-8177605D6D7F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8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F2A8498D-9608-C24C-9615-769BD87EC0FB}" type="slidenum">
              <a:rPr lang="en-US" smtClean="0">
                <a:solidFill>
                  <a:srgbClr val="000000"/>
                </a:solidFill>
                <a:latin typeface="Times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5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931" y="136110"/>
            <a:ext cx="7772400" cy="3126136"/>
          </a:xfrm>
        </p:spPr>
        <p:txBody>
          <a:bodyPr>
            <a:noAutofit/>
          </a:bodyPr>
          <a:lstStyle/>
          <a:p>
            <a:r>
              <a:rPr lang="en-US" sz="4800" dirty="0" smtClean="0"/>
              <a:t>Multiple, simultaneous, martensitic transformations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transformation texture intensities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0756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</a:rPr>
              <a:t>www.msm.cam.ac.uk</a:t>
            </a:r>
            <a:r>
              <a:rPr lang="en-US" dirty="0" smtClean="0">
                <a:solidFill>
                  <a:srgbClr val="3366FF"/>
                </a:solidFill>
              </a:rPr>
              <a:t>/phase-trans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9" descr="Picture 1"/>
          <p:cNvPicPr>
            <a:picLocks noChangeAspect="1" noChangeArrowheads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0" y="5517877"/>
            <a:ext cx="2413663" cy="11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661025"/>
            <a:ext cx="2482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86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609600" y="214313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No method calculates INTENSITY, only POSITIONS of poles</a:t>
            </a: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>
            <a:off x="533400" y="1371600"/>
            <a:ext cx="3733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7" name="Rectangle 15"/>
          <p:cNvSpPr>
            <a:spLocks noChangeArrowheads="1"/>
          </p:cNvSpPr>
          <p:nvPr/>
        </p:nvSpPr>
        <p:spPr bwMode="auto">
          <a:xfrm>
            <a:off x="4648200" y="1371600"/>
            <a:ext cx="3733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Oval 16"/>
          <p:cNvSpPr>
            <a:spLocks noChangeArrowheads="1"/>
          </p:cNvSpPr>
          <p:nvPr/>
        </p:nvSpPr>
        <p:spPr bwMode="auto">
          <a:xfrm>
            <a:off x="1295400" y="3886200"/>
            <a:ext cx="2362200" cy="381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9" name="Oval 17"/>
          <p:cNvSpPr>
            <a:spLocks noChangeArrowheads="1"/>
          </p:cNvSpPr>
          <p:nvPr/>
        </p:nvSpPr>
        <p:spPr bwMode="auto">
          <a:xfrm rot="3540000">
            <a:off x="1600200" y="2514600"/>
            <a:ext cx="2362200" cy="381000"/>
          </a:xfrm>
          <a:prstGeom prst="ellipse">
            <a:avLst/>
          </a:prstGeom>
          <a:solidFill>
            <a:srgbClr val="00CC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0" name="Oval 18"/>
          <p:cNvSpPr>
            <a:spLocks noChangeArrowheads="1"/>
          </p:cNvSpPr>
          <p:nvPr/>
        </p:nvSpPr>
        <p:spPr bwMode="auto">
          <a:xfrm>
            <a:off x="4800600" y="3733800"/>
            <a:ext cx="3429000" cy="762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1" name="Oval 19"/>
          <p:cNvSpPr>
            <a:spLocks noChangeArrowheads="1"/>
          </p:cNvSpPr>
          <p:nvPr/>
        </p:nvSpPr>
        <p:spPr bwMode="auto">
          <a:xfrm rot="3540000">
            <a:off x="6858000" y="2667000"/>
            <a:ext cx="609600" cy="152400"/>
          </a:xfrm>
          <a:prstGeom prst="ellipse">
            <a:avLst/>
          </a:prstGeom>
          <a:solidFill>
            <a:srgbClr val="00CC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2" name="Oval 20"/>
          <p:cNvSpPr>
            <a:spLocks noChangeArrowheads="1"/>
          </p:cNvSpPr>
          <p:nvPr/>
        </p:nvSpPr>
        <p:spPr bwMode="auto">
          <a:xfrm>
            <a:off x="1524000" y="4876800"/>
            <a:ext cx="19050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1524000" y="5867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5" name="Line 23"/>
          <p:cNvSpPr>
            <a:spLocks noChangeShapeType="1"/>
          </p:cNvSpPr>
          <p:nvPr/>
        </p:nvSpPr>
        <p:spPr bwMode="auto">
          <a:xfrm flipV="1">
            <a:off x="2438400" y="4876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6" name="Oval 24"/>
          <p:cNvSpPr>
            <a:spLocks noChangeArrowheads="1"/>
          </p:cNvSpPr>
          <p:nvPr/>
        </p:nvSpPr>
        <p:spPr bwMode="auto">
          <a:xfrm>
            <a:off x="20574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7" name="Oval 25"/>
          <p:cNvSpPr>
            <a:spLocks noChangeArrowheads="1"/>
          </p:cNvSpPr>
          <p:nvPr/>
        </p:nvSpPr>
        <p:spPr bwMode="auto">
          <a:xfrm>
            <a:off x="28194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8" name="Oval 26"/>
          <p:cNvSpPr>
            <a:spLocks noChangeArrowheads="1"/>
          </p:cNvSpPr>
          <p:nvPr/>
        </p:nvSpPr>
        <p:spPr bwMode="auto">
          <a:xfrm>
            <a:off x="22860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9" name="Oval 27"/>
          <p:cNvSpPr>
            <a:spLocks noChangeArrowheads="1"/>
          </p:cNvSpPr>
          <p:nvPr/>
        </p:nvSpPr>
        <p:spPr bwMode="auto">
          <a:xfrm>
            <a:off x="2667000" y="632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0" name="Oval 28"/>
          <p:cNvSpPr>
            <a:spLocks noChangeArrowheads="1"/>
          </p:cNvSpPr>
          <p:nvPr/>
        </p:nvSpPr>
        <p:spPr bwMode="auto">
          <a:xfrm>
            <a:off x="1905000" y="6019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1" name="Oval 29"/>
          <p:cNvSpPr>
            <a:spLocks noChangeArrowheads="1"/>
          </p:cNvSpPr>
          <p:nvPr/>
        </p:nvSpPr>
        <p:spPr bwMode="auto">
          <a:xfrm>
            <a:off x="25146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2" name="Oval 30"/>
          <p:cNvSpPr>
            <a:spLocks noChangeArrowheads="1"/>
          </p:cNvSpPr>
          <p:nvPr/>
        </p:nvSpPr>
        <p:spPr bwMode="auto">
          <a:xfrm>
            <a:off x="5486400" y="4800600"/>
            <a:ext cx="19050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3" name="Line 31"/>
          <p:cNvSpPr>
            <a:spLocks noChangeShapeType="1"/>
          </p:cNvSpPr>
          <p:nvPr/>
        </p:nvSpPr>
        <p:spPr bwMode="auto">
          <a:xfrm>
            <a:off x="5486400" y="5791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4" name="Line 32"/>
          <p:cNvSpPr>
            <a:spLocks noChangeShapeType="1"/>
          </p:cNvSpPr>
          <p:nvPr/>
        </p:nvSpPr>
        <p:spPr bwMode="auto">
          <a:xfrm flipV="1">
            <a:off x="6400800" y="4800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5" name="Oval 33"/>
          <p:cNvSpPr>
            <a:spLocks noChangeArrowheads="1"/>
          </p:cNvSpPr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6" name="Oval 34"/>
          <p:cNvSpPr>
            <a:spLocks noChangeArrowheads="1"/>
          </p:cNvSpPr>
          <p:nvPr/>
        </p:nvSpPr>
        <p:spPr bwMode="auto">
          <a:xfrm>
            <a:off x="67818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7" name="Oval 35"/>
          <p:cNvSpPr>
            <a:spLocks noChangeArrowheads="1"/>
          </p:cNvSpPr>
          <p:nvPr/>
        </p:nvSpPr>
        <p:spPr bwMode="auto">
          <a:xfrm>
            <a:off x="6248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8" name="Oval 36"/>
          <p:cNvSpPr>
            <a:spLocks noChangeArrowheads="1"/>
          </p:cNvSpPr>
          <p:nvPr/>
        </p:nvSpPr>
        <p:spPr bwMode="auto">
          <a:xfrm>
            <a:off x="6629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9" name="Oval 37"/>
          <p:cNvSpPr>
            <a:spLocks noChangeArrowheads="1"/>
          </p:cNvSpPr>
          <p:nvPr/>
        </p:nvSpPr>
        <p:spPr bwMode="auto">
          <a:xfrm>
            <a:off x="5867400" y="5943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30" name="Oval 38"/>
          <p:cNvSpPr>
            <a:spLocks noChangeArrowheads="1"/>
          </p:cNvSpPr>
          <p:nvPr/>
        </p:nvSpPr>
        <p:spPr bwMode="auto">
          <a:xfrm>
            <a:off x="6477000" y="556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041" name="Group 49"/>
          <p:cNvGrpSpPr>
            <a:grpSpLocks/>
          </p:cNvGrpSpPr>
          <p:nvPr/>
        </p:nvGrpSpPr>
        <p:grpSpPr bwMode="auto">
          <a:xfrm>
            <a:off x="4724400" y="1524000"/>
            <a:ext cx="1905000" cy="1905000"/>
            <a:chOff x="2976" y="960"/>
            <a:chExt cx="1200" cy="1200"/>
          </a:xfrm>
        </p:grpSpPr>
        <p:sp>
          <p:nvSpPr>
            <p:cNvPr id="213031" name="Oval 39"/>
            <p:cNvSpPr>
              <a:spLocks noChangeArrowheads="1"/>
            </p:cNvSpPr>
            <p:nvPr/>
          </p:nvSpPr>
          <p:spPr bwMode="auto">
            <a:xfrm>
              <a:off x="2976" y="960"/>
              <a:ext cx="1200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2" name="Line 40"/>
            <p:cNvSpPr>
              <a:spLocks noChangeShapeType="1"/>
            </p:cNvSpPr>
            <p:nvPr/>
          </p:nvSpPr>
          <p:spPr bwMode="auto">
            <a:xfrm>
              <a:off x="2976" y="158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3" name="Line 41"/>
            <p:cNvSpPr>
              <a:spLocks noChangeShapeType="1"/>
            </p:cNvSpPr>
            <p:nvPr/>
          </p:nvSpPr>
          <p:spPr bwMode="auto">
            <a:xfrm flipV="1">
              <a:off x="3552" y="96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4" name="Oval 42"/>
            <p:cNvSpPr>
              <a:spLocks noChangeArrowheads="1"/>
            </p:cNvSpPr>
            <p:nvPr/>
          </p:nvSpPr>
          <p:spPr bwMode="auto">
            <a:xfrm>
              <a:off x="3312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5" name="Oval 43"/>
            <p:cNvSpPr>
              <a:spLocks noChangeArrowheads="1"/>
            </p:cNvSpPr>
            <p:nvPr/>
          </p:nvSpPr>
          <p:spPr bwMode="auto">
            <a:xfrm>
              <a:off x="3792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6" name="Oval 44"/>
            <p:cNvSpPr>
              <a:spLocks noChangeArrowheads="1"/>
            </p:cNvSpPr>
            <p:nvPr/>
          </p:nvSpPr>
          <p:spPr bwMode="auto">
            <a:xfrm>
              <a:off x="3456" y="17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7" name="Oval 4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8" name="Oval 46"/>
            <p:cNvSpPr>
              <a:spLocks noChangeArrowheads="1"/>
            </p:cNvSpPr>
            <p:nvPr/>
          </p:nvSpPr>
          <p:spPr bwMode="auto">
            <a:xfrm>
              <a:off x="3120" y="168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40" name="Oval 48"/>
            <p:cNvSpPr>
              <a:spLocks noChangeArrowheads="1"/>
            </p:cNvSpPr>
            <p:nvPr/>
          </p:nvSpPr>
          <p:spPr bwMode="auto">
            <a:xfrm>
              <a:off x="3600" y="134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74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04938"/>
            <a:ext cx="7239000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3" name="Picture 5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13105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4" name="Line 6"/>
          <p:cNvSpPr>
            <a:spLocks noChangeShapeType="1"/>
          </p:cNvSpPr>
          <p:nvPr/>
        </p:nvSpPr>
        <p:spPr bwMode="auto">
          <a:xfrm flipH="1" flipV="1">
            <a:off x="3733800" y="1676400"/>
            <a:ext cx="48006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6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633" y="262310"/>
            <a:ext cx="7937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Kinetics of </a:t>
            </a:r>
            <a:r>
              <a:rPr lang="en-US" sz="4400" dirty="0" err="1" smtClean="0"/>
              <a:t>martensite</a:t>
            </a:r>
            <a:endParaRPr lang="en-US" sz="4400" dirty="0" smtClean="0"/>
          </a:p>
          <a:p>
            <a:r>
              <a:rPr lang="en-US" sz="3600" dirty="0" err="1" smtClean="0"/>
              <a:t>Koistinen</a:t>
            </a:r>
            <a:r>
              <a:rPr lang="en-US" sz="3600" dirty="0" smtClean="0"/>
              <a:t> </a:t>
            </a:r>
            <a:r>
              <a:rPr lang="en-US" sz="3600" dirty="0" smtClean="0"/>
              <a:t>and </a:t>
            </a:r>
            <a:r>
              <a:rPr lang="en-US" sz="3600" dirty="0" err="1" smtClean="0"/>
              <a:t>Marburger</a:t>
            </a:r>
            <a:r>
              <a:rPr lang="en-US" sz="3600" dirty="0" smtClean="0"/>
              <a:t> (1959)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847" y="1808548"/>
            <a:ext cx="3614226" cy="4915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37" y="2621666"/>
            <a:ext cx="1868486" cy="46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82" y="3422404"/>
            <a:ext cx="4407555" cy="4694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683" y="2333170"/>
            <a:ext cx="4850674" cy="1988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9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" y="534854"/>
            <a:ext cx="3354758" cy="872238"/>
          </a:xfrm>
          <a:prstGeom prst="rect">
            <a:avLst/>
          </a:prstGeom>
        </p:spPr>
      </p:pic>
      <p:pic>
        <p:nvPicPr>
          <p:cNvPr id="6" name="Picture 5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5" y="1993335"/>
            <a:ext cx="3639914" cy="805143"/>
          </a:xfrm>
          <a:prstGeom prst="rect">
            <a:avLst/>
          </a:prstGeom>
        </p:spPr>
      </p:pic>
      <p:pic>
        <p:nvPicPr>
          <p:cNvPr id="7" name="Picture 6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45" y="3574065"/>
            <a:ext cx="5317290" cy="1224487"/>
          </a:xfrm>
          <a:prstGeom prst="rect">
            <a:avLst/>
          </a:prstGeom>
        </p:spPr>
      </p:pic>
      <p:pic>
        <p:nvPicPr>
          <p:cNvPr id="8" name="Picture 7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25" y="1816729"/>
            <a:ext cx="4017324" cy="1149005"/>
          </a:xfrm>
          <a:prstGeom prst="rect">
            <a:avLst/>
          </a:prstGeom>
        </p:spPr>
      </p:pic>
      <p:pic>
        <p:nvPicPr>
          <p:cNvPr id="9" name="Picture 8" descr="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1" y="4998503"/>
            <a:ext cx="6776609" cy="18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6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508000"/>
            <a:ext cx="8787677" cy="5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yman_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" y="244669"/>
            <a:ext cx="8983824" cy="5588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77" y="5832791"/>
            <a:ext cx="847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Each of 24 variants in a given austenite grain will have a different </a:t>
            </a:r>
            <a:r>
              <a:rPr lang="en-US" sz="2800" dirty="0" err="1" smtClean="0">
                <a:solidFill>
                  <a:srgbClr val="3366FF"/>
                </a:solidFill>
              </a:rPr>
              <a:t>martensite</a:t>
            </a:r>
            <a:r>
              <a:rPr lang="en-US" sz="2800" dirty="0" smtClean="0">
                <a:solidFill>
                  <a:srgbClr val="3366FF"/>
                </a:solidFill>
              </a:rPr>
              <a:t>-start temperature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8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6878638" y="1828800"/>
            <a:ext cx="1427162" cy="1371600"/>
          </a:xfrm>
          <a:prstGeom prst="ellipse">
            <a:avLst/>
          </a:prstGeom>
          <a:solidFill>
            <a:srgbClr val="0000FF"/>
          </a:solidFill>
          <a:ln w="1752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5168900" y="914400"/>
            <a:ext cx="744538" cy="727075"/>
          </a:xfrm>
          <a:prstGeom prst="ellipse">
            <a:avLst/>
          </a:prstGeom>
          <a:solidFill>
            <a:srgbClr val="0000FF"/>
          </a:solidFill>
          <a:ln w="1752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60388" y="457200"/>
            <a:ext cx="3811587" cy="3049588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114425" y="1081088"/>
            <a:ext cx="415925" cy="39846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2898775" y="2068513"/>
            <a:ext cx="987425" cy="952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770438" y="457200"/>
            <a:ext cx="3811587" cy="3049588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5324475" y="1081088"/>
            <a:ext cx="415925" cy="39846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7108825" y="2068513"/>
            <a:ext cx="987425" cy="952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90700" y="3784600"/>
            <a:ext cx="1246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500" smtClean="0">
                <a:solidFill>
                  <a:srgbClr val="000000"/>
                </a:solidFill>
                <a:latin typeface="Geneva" charset="0"/>
                <a:ea typeface="ＭＳ Ｐゴシック" charset="0"/>
                <a:cs typeface="ＭＳ Ｐゴシック" charset="0"/>
              </a:rPr>
              <a:t>time = t</a:t>
            </a: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757863" y="3697288"/>
            <a:ext cx="1838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500" smtClean="0">
                <a:solidFill>
                  <a:srgbClr val="000000"/>
                </a:solidFill>
                <a:latin typeface="Geneva" charset="0"/>
                <a:ea typeface="ＭＳ Ｐゴシック" charset="0"/>
                <a:cs typeface="ＭＳ Ｐゴシック" charset="0"/>
              </a:rPr>
              <a:t>time = t+∆t</a:t>
            </a: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280275" y="762000"/>
            <a:ext cx="755650" cy="2151063"/>
            <a:chOff x="4586" y="480"/>
            <a:chExt cx="476" cy="1355"/>
          </a:xfrm>
        </p:grpSpPr>
        <p:sp>
          <p:nvSpPr>
            <p:cNvPr id="28687" name="Oval 13"/>
            <p:cNvSpPr>
              <a:spLocks noChangeArrowheads="1"/>
            </p:cNvSpPr>
            <p:nvPr/>
          </p:nvSpPr>
          <p:spPr bwMode="auto">
            <a:xfrm>
              <a:off x="4586" y="1584"/>
              <a:ext cx="262" cy="25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7526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688" name="Oval 14"/>
            <p:cNvSpPr>
              <a:spLocks noChangeArrowheads="1"/>
            </p:cNvSpPr>
            <p:nvPr/>
          </p:nvSpPr>
          <p:spPr bwMode="auto">
            <a:xfrm>
              <a:off x="4800" y="480"/>
              <a:ext cx="262" cy="25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7526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686" name="Text Box 16"/>
          <p:cNvSpPr txBox="1">
            <a:spLocks noChangeArrowheads="1"/>
          </p:cNvSpPr>
          <p:nvPr/>
        </p:nvSpPr>
        <p:spPr bwMode="auto">
          <a:xfrm>
            <a:off x="3124200" y="220980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smtClean="0">
                <a:solidFill>
                  <a:srgbClr val="000000"/>
                </a:solidFill>
                <a:latin typeface="Symbo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95" y="5040190"/>
            <a:ext cx="8207807" cy="10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0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6878638" y="1828800"/>
            <a:ext cx="1427162" cy="1371600"/>
          </a:xfrm>
          <a:prstGeom prst="ellipse">
            <a:avLst/>
          </a:prstGeom>
          <a:solidFill>
            <a:srgbClr val="0000FF"/>
          </a:solidFill>
          <a:ln w="1752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5168900" y="914400"/>
            <a:ext cx="744538" cy="727075"/>
          </a:xfrm>
          <a:prstGeom prst="ellipse">
            <a:avLst/>
          </a:prstGeom>
          <a:solidFill>
            <a:srgbClr val="0000FF"/>
          </a:solidFill>
          <a:ln w="1752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60388" y="457200"/>
            <a:ext cx="3811587" cy="3049588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1143000" y="1066800"/>
            <a:ext cx="415925" cy="39846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2898775" y="2068513"/>
            <a:ext cx="987425" cy="952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770438" y="457200"/>
            <a:ext cx="3811587" cy="3049588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5324475" y="1081088"/>
            <a:ext cx="415925" cy="39846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7108825" y="2068513"/>
            <a:ext cx="987425" cy="952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752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90700" y="3784600"/>
            <a:ext cx="1246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500" smtClean="0">
                <a:solidFill>
                  <a:srgbClr val="000000"/>
                </a:solidFill>
                <a:latin typeface="Geneva" charset="0"/>
                <a:ea typeface="ＭＳ Ｐゴシック" charset="0"/>
              </a:rPr>
              <a:t>time = t</a:t>
            </a:r>
            <a:endParaRPr lang="en-GB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757863" y="3697288"/>
            <a:ext cx="1838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500" smtClean="0">
                <a:solidFill>
                  <a:srgbClr val="000000"/>
                </a:solidFill>
                <a:latin typeface="Geneva" charset="0"/>
                <a:ea typeface="ＭＳ Ｐゴシック" charset="0"/>
              </a:rPr>
              <a:t>time = t+∆t</a:t>
            </a:r>
            <a:endParaRPr lang="en-GB" sz="24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7280275" y="762000"/>
            <a:ext cx="755650" cy="2151063"/>
            <a:chOff x="4586" y="480"/>
            <a:chExt cx="476" cy="1355"/>
          </a:xfrm>
        </p:grpSpPr>
        <p:sp>
          <p:nvSpPr>
            <p:cNvPr id="30734" name="Oval 14"/>
            <p:cNvSpPr>
              <a:spLocks noChangeArrowheads="1"/>
            </p:cNvSpPr>
            <p:nvPr/>
          </p:nvSpPr>
          <p:spPr bwMode="auto">
            <a:xfrm>
              <a:off x="4586" y="1584"/>
              <a:ext cx="262" cy="2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7526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30735" name="Oval 15"/>
            <p:cNvSpPr>
              <a:spLocks noChangeArrowheads="1"/>
            </p:cNvSpPr>
            <p:nvPr/>
          </p:nvSpPr>
          <p:spPr bwMode="auto">
            <a:xfrm>
              <a:off x="4800" y="480"/>
              <a:ext cx="262" cy="2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7526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124200" y="2117725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smtClean="0">
                <a:solidFill>
                  <a:srgbClr val="000000"/>
                </a:solidFill>
                <a:latin typeface="Symbol" charset="0"/>
                <a:ea typeface="ＭＳ Ｐゴシック" charset="0"/>
              </a:rPr>
              <a:t>a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7162800" y="609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smtClean="0">
                <a:solidFill>
                  <a:srgbClr val="000000"/>
                </a:solidFill>
                <a:latin typeface="Symbol" charset="0"/>
                <a:ea typeface="ＭＳ Ｐゴシック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26" y="5048696"/>
            <a:ext cx="7947657" cy="9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9" y="184319"/>
            <a:ext cx="8774177" cy="2427159"/>
          </a:xfrm>
          <a:prstGeom prst="rect">
            <a:avLst/>
          </a:prstGeom>
        </p:spPr>
      </p:pic>
      <p:pic>
        <p:nvPicPr>
          <p:cNvPr id="3" name="Picture 2" descr="pa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7" y="2698933"/>
            <a:ext cx="3383584" cy="4018264"/>
          </a:xfrm>
          <a:prstGeom prst="rect">
            <a:avLst/>
          </a:prstGeom>
        </p:spPr>
      </p:pic>
      <p:pic>
        <p:nvPicPr>
          <p:cNvPr id="4" name="Picture 3" descr="pap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24" y="2698933"/>
            <a:ext cx="3606335" cy="38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9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302" y="4334128"/>
            <a:ext cx="8098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/>
                <a:cs typeface="Arial"/>
              </a:rPr>
              <a:t>Distribution of volume fractions broader at large stress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06952"/>
            <a:ext cx="8496005" cy="36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7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090585" y="759316"/>
            <a:ext cx="3257949" cy="2857787"/>
          </a:xfrm>
          <a:prstGeom prst="hexagon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Hexagon 4"/>
          <p:cNvSpPr/>
          <p:nvPr/>
        </p:nvSpPr>
        <p:spPr>
          <a:xfrm>
            <a:off x="4942690" y="2927353"/>
            <a:ext cx="3257949" cy="2857787"/>
          </a:xfrm>
          <a:prstGeom prst="hexagon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1546146" y="1076847"/>
            <a:ext cx="2346827" cy="5246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8400000">
            <a:off x="1965696" y="2537563"/>
            <a:ext cx="2499102" cy="4044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3800000">
            <a:off x="1080415" y="1987982"/>
            <a:ext cx="1772445" cy="814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900000">
            <a:off x="4722199" y="3569578"/>
            <a:ext cx="2097020" cy="244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8900000">
            <a:off x="4843773" y="3728033"/>
            <a:ext cx="2569236" cy="2291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8900000">
            <a:off x="6323015" y="4862251"/>
            <a:ext cx="2097020" cy="244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8900000">
            <a:off x="5702618" y="4549995"/>
            <a:ext cx="2097020" cy="244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8900000">
            <a:off x="5241239" y="4612852"/>
            <a:ext cx="2097020" cy="244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3800000">
            <a:off x="6652543" y="3525676"/>
            <a:ext cx="1573425" cy="27095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3800000">
            <a:off x="6144489" y="3973249"/>
            <a:ext cx="575116" cy="19157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3800000" flipV="1">
            <a:off x="6541307" y="3700013"/>
            <a:ext cx="738145" cy="1942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3800000">
            <a:off x="6144490" y="5407498"/>
            <a:ext cx="575116" cy="19157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8900000">
            <a:off x="5010043" y="3362405"/>
            <a:ext cx="1292760" cy="1706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534" y="974802"/>
            <a:ext cx="734593" cy="4846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990" y="1865100"/>
            <a:ext cx="810795" cy="5699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914" y="3104706"/>
            <a:ext cx="810795" cy="493792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3892973" y="1601465"/>
            <a:ext cx="455561" cy="68176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589266" y="1118566"/>
            <a:ext cx="683888" cy="33596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128052" y="1260581"/>
            <a:ext cx="2220483" cy="125206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946049" y="2422939"/>
            <a:ext cx="455561" cy="68176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579146" y="3624274"/>
            <a:ext cx="620398" cy="28304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69707" y="42116"/>
            <a:ext cx="3758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single start-temperature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273154" y="5965314"/>
            <a:ext cx="423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multiple start-temperatures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386536" y="4674737"/>
            <a:ext cx="3106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Causes:</a:t>
            </a:r>
          </a:p>
          <a:p>
            <a:r>
              <a:rPr lang="en-US" sz="2800" dirty="0" smtClean="0"/>
              <a:t>stress-affected </a:t>
            </a:r>
          </a:p>
          <a:p>
            <a:r>
              <a:rPr lang="en-US" sz="2800" dirty="0" smtClean="0"/>
              <a:t>strain-affected</a:t>
            </a:r>
          </a:p>
          <a:p>
            <a:r>
              <a:rPr lang="en-US" sz="2800" dirty="0" smtClean="0"/>
              <a:t>external fields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7641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21" y="586077"/>
            <a:ext cx="6599873" cy="59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40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62" y="2800521"/>
            <a:ext cx="6725073" cy="4057479"/>
          </a:xfrm>
          <a:prstGeom prst="rect">
            <a:avLst/>
          </a:prstGeom>
        </p:spPr>
      </p:pic>
      <p:pic>
        <p:nvPicPr>
          <p:cNvPr id="3" name="Picture 2" descr="Mechani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2" y="109607"/>
            <a:ext cx="4033136" cy="1358834"/>
          </a:xfrm>
          <a:prstGeom prst="rect">
            <a:avLst/>
          </a:prstGeom>
        </p:spPr>
      </p:pic>
      <p:pic>
        <p:nvPicPr>
          <p:cNvPr id="4" name="Picture 3" descr="Mechanic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76" y="1298935"/>
            <a:ext cx="5182362" cy="14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55" y="302923"/>
            <a:ext cx="7970049" cy="488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Estimate volume fractions of variants with different </a:t>
            </a:r>
            <a:r>
              <a:rPr lang="en-US" sz="2800" dirty="0" err="1" smtClean="0">
                <a:latin typeface="Arial"/>
                <a:cs typeface="Arial"/>
              </a:rPr>
              <a:t>martensite</a:t>
            </a:r>
            <a:r>
              <a:rPr lang="en-US" sz="2800" dirty="0" smtClean="0">
                <a:latin typeface="Arial"/>
                <a:cs typeface="Arial"/>
              </a:rPr>
              <a:t>-start temperatures.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endParaRPr lang="en-US" sz="2800" dirty="0" smtClean="0">
              <a:latin typeface="Arial"/>
              <a:cs typeface="Arial"/>
            </a:endParaRP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Allows intensity in textures to be calculated.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endParaRPr lang="en-US" sz="2800" dirty="0" smtClean="0">
              <a:latin typeface="Arial"/>
              <a:cs typeface="Arial"/>
            </a:endParaRP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Can be </a:t>
            </a:r>
            <a:r>
              <a:rPr lang="en-US" sz="2800" dirty="0" err="1" smtClean="0">
                <a:latin typeface="Arial"/>
                <a:cs typeface="Arial"/>
              </a:rPr>
              <a:t>generalised</a:t>
            </a:r>
            <a:r>
              <a:rPr lang="en-US" sz="2800" dirty="0" smtClean="0">
                <a:latin typeface="Arial"/>
                <a:cs typeface="Arial"/>
              </a:rPr>
              <a:t> to any scenario which introduces differences in </a:t>
            </a:r>
            <a:r>
              <a:rPr lang="en-US" sz="2800" dirty="0" err="1" smtClean="0">
                <a:latin typeface="Arial"/>
                <a:cs typeface="Arial"/>
              </a:rPr>
              <a:t>martensite</a:t>
            </a:r>
            <a:r>
              <a:rPr lang="en-US" sz="2800" dirty="0" smtClean="0">
                <a:latin typeface="Arial"/>
                <a:cs typeface="Arial"/>
              </a:rPr>
              <a:t>-start temperatures.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156" y="4866243"/>
            <a:ext cx="5464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en-US" sz="2800" dirty="0">
                <a:solidFill>
                  <a:srgbClr val="3366FF"/>
                </a:solidFill>
                <a:latin typeface="Arial"/>
                <a:cs typeface="Arial"/>
              </a:rPr>
              <a:t>s</a:t>
            </a:r>
            <a:r>
              <a:rPr lang="en-US" sz="2800" dirty="0" smtClean="0">
                <a:solidFill>
                  <a:srgbClr val="3366FF"/>
                </a:solidFill>
                <a:latin typeface="Arial"/>
                <a:cs typeface="Arial"/>
              </a:rPr>
              <a:t>tress, 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 smtClean="0">
                <a:solidFill>
                  <a:srgbClr val="3366FF"/>
                </a:solidFill>
                <a:latin typeface="Arial"/>
                <a:cs typeface="Arial"/>
              </a:rPr>
              <a:t>magnetic field, 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 smtClean="0">
                <a:solidFill>
                  <a:srgbClr val="3366FF"/>
                </a:solidFill>
                <a:latin typeface="Arial"/>
                <a:cs typeface="Arial"/>
              </a:rPr>
              <a:t>non-uniform cooling, 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>
                <a:solidFill>
                  <a:srgbClr val="3366FF"/>
                </a:solidFill>
                <a:latin typeface="Arial"/>
                <a:cs typeface="Arial"/>
              </a:rPr>
              <a:t>m</a:t>
            </a:r>
            <a:r>
              <a:rPr lang="en-US" sz="2800" dirty="0" smtClean="0">
                <a:solidFill>
                  <a:srgbClr val="3366FF"/>
                </a:solidFill>
                <a:latin typeface="Arial"/>
                <a:cs typeface="Arial"/>
              </a:rPr>
              <a:t>ixed alpha and epsilon.</a:t>
            </a:r>
            <a:endParaRPr lang="en-US" sz="2800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71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195" y="579841"/>
            <a:ext cx="8357122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Multitude of start temperatures</a:t>
            </a:r>
          </a:p>
          <a:p>
            <a:endParaRPr lang="en-US" sz="2000" dirty="0"/>
          </a:p>
          <a:p>
            <a:r>
              <a:rPr lang="en-US" sz="3200" dirty="0" smtClean="0"/>
              <a:t>How does the overall volume fraction evolve?</a:t>
            </a:r>
          </a:p>
          <a:p>
            <a:endParaRPr lang="en-US" sz="2000" dirty="0" smtClean="0"/>
          </a:p>
          <a:p>
            <a:r>
              <a:rPr lang="en-US" sz="3200" dirty="0" smtClean="0">
                <a:solidFill>
                  <a:srgbClr val="0000FF"/>
                </a:solidFill>
              </a:rPr>
              <a:t>Definition of variant: unique start temperature</a:t>
            </a:r>
          </a:p>
          <a:p>
            <a:r>
              <a:rPr lang="en-US" sz="3200" dirty="0" smtClean="0"/>
              <a:t>How does the fraction of each variant evolve?</a:t>
            </a:r>
          </a:p>
          <a:p>
            <a:r>
              <a:rPr lang="en-US" sz="3200" dirty="0" smtClean="0"/>
              <a:t>How does texture intensity depend on this?</a:t>
            </a:r>
          </a:p>
          <a:p>
            <a:endParaRPr lang="en-US" sz="3200" dirty="0"/>
          </a:p>
          <a:p>
            <a:r>
              <a:rPr lang="en-US" sz="3200" dirty="0" smtClean="0"/>
              <a:t>Mixture of alpha and epsilon </a:t>
            </a:r>
            <a:r>
              <a:rPr lang="en-US" sz="3200" dirty="0" err="1" smtClean="0"/>
              <a:t>martensite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44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7912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0" name="Picture 4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14975"/>
            <a:ext cx="12954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46713"/>
            <a:ext cx="1524000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600200" cy="12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590800"/>
            <a:ext cx="1609725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14800"/>
            <a:ext cx="1598613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26393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17 at 06.35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8" y="151863"/>
            <a:ext cx="8803776" cy="65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7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Oval 2"/>
          <p:cNvSpPr>
            <a:spLocks noChangeArrowheads="1"/>
          </p:cNvSpPr>
          <p:nvPr/>
        </p:nvSpPr>
        <p:spPr bwMode="auto">
          <a:xfrm>
            <a:off x="1193800" y="3695700"/>
            <a:ext cx="3508375" cy="438150"/>
          </a:xfrm>
          <a:prstGeom prst="ellipse">
            <a:avLst/>
          </a:prstGeom>
          <a:solidFill>
            <a:srgbClr val="FF0000"/>
          </a:solidFill>
          <a:ln w="49276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1491" name="Group 3"/>
          <p:cNvGrpSpPr>
            <a:grpSpLocks/>
          </p:cNvGrpSpPr>
          <p:nvPr/>
        </p:nvGrpSpPr>
        <p:grpSpPr bwMode="auto">
          <a:xfrm>
            <a:off x="1177925" y="4343400"/>
            <a:ext cx="3541713" cy="161925"/>
            <a:chOff x="1028" y="2884"/>
            <a:chExt cx="2231" cy="102"/>
          </a:xfrm>
        </p:grpSpPr>
        <p:sp>
          <p:nvSpPr>
            <p:cNvPr id="191492" name="Line 4"/>
            <p:cNvSpPr>
              <a:spLocks noChangeShapeType="1"/>
            </p:cNvSpPr>
            <p:nvPr/>
          </p:nvSpPr>
          <p:spPr bwMode="auto">
            <a:xfrm>
              <a:off x="1151" y="2935"/>
              <a:ext cx="198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3" name="Freeform 5"/>
            <p:cNvSpPr>
              <a:spLocks/>
            </p:cNvSpPr>
            <p:nvPr/>
          </p:nvSpPr>
          <p:spPr bwMode="auto">
            <a:xfrm>
              <a:off x="1028" y="2884"/>
              <a:ext cx="123" cy="102"/>
            </a:xfrm>
            <a:custGeom>
              <a:avLst/>
              <a:gdLst>
                <a:gd name="T0" fmla="*/ 123 w 123"/>
                <a:gd name="T1" fmla="*/ 51 h 102"/>
                <a:gd name="T2" fmla="*/ 123 w 123"/>
                <a:gd name="T3" fmla="*/ 0 h 102"/>
                <a:gd name="T4" fmla="*/ 0 w 123"/>
                <a:gd name="T5" fmla="*/ 51 h 102"/>
                <a:gd name="T6" fmla="*/ 123 w 123"/>
                <a:gd name="T7" fmla="*/ 102 h 102"/>
                <a:gd name="T8" fmla="*/ 123 w 123"/>
                <a:gd name="T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02">
                  <a:moveTo>
                    <a:pt x="123" y="51"/>
                  </a:moveTo>
                  <a:lnTo>
                    <a:pt x="123" y="0"/>
                  </a:lnTo>
                  <a:lnTo>
                    <a:pt x="0" y="51"/>
                  </a:lnTo>
                  <a:lnTo>
                    <a:pt x="123" y="102"/>
                  </a:lnTo>
                  <a:lnTo>
                    <a:pt x="123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4" name="Freeform 6"/>
            <p:cNvSpPr>
              <a:spLocks/>
            </p:cNvSpPr>
            <p:nvPr/>
          </p:nvSpPr>
          <p:spPr bwMode="auto">
            <a:xfrm>
              <a:off x="3136" y="2884"/>
              <a:ext cx="123" cy="102"/>
            </a:xfrm>
            <a:custGeom>
              <a:avLst/>
              <a:gdLst>
                <a:gd name="T0" fmla="*/ 0 w 123"/>
                <a:gd name="T1" fmla="*/ 51 h 102"/>
                <a:gd name="T2" fmla="*/ 0 w 123"/>
                <a:gd name="T3" fmla="*/ 102 h 102"/>
                <a:gd name="T4" fmla="*/ 123 w 123"/>
                <a:gd name="T5" fmla="*/ 51 h 102"/>
                <a:gd name="T6" fmla="*/ 0 w 123"/>
                <a:gd name="T7" fmla="*/ 0 h 102"/>
                <a:gd name="T8" fmla="*/ 0 w 123"/>
                <a:gd name="T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02">
                  <a:moveTo>
                    <a:pt x="0" y="51"/>
                  </a:moveTo>
                  <a:lnTo>
                    <a:pt x="0" y="102"/>
                  </a:lnTo>
                  <a:lnTo>
                    <a:pt x="123" y="51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1495" name="Group 7"/>
          <p:cNvGrpSpPr>
            <a:grpSpLocks/>
          </p:cNvGrpSpPr>
          <p:nvPr/>
        </p:nvGrpSpPr>
        <p:grpSpPr bwMode="auto">
          <a:xfrm>
            <a:off x="754063" y="3614738"/>
            <a:ext cx="163512" cy="485775"/>
            <a:chOff x="741" y="2373"/>
            <a:chExt cx="103" cy="306"/>
          </a:xfrm>
        </p:grpSpPr>
        <p:sp>
          <p:nvSpPr>
            <p:cNvPr id="191496" name="Line 8"/>
            <p:cNvSpPr>
              <a:spLocks noChangeShapeType="1"/>
            </p:cNvSpPr>
            <p:nvPr/>
          </p:nvSpPr>
          <p:spPr bwMode="auto">
            <a:xfrm>
              <a:off x="793" y="2495"/>
              <a:ext cx="1" cy="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7" name="Freeform 9"/>
            <p:cNvSpPr>
              <a:spLocks/>
            </p:cNvSpPr>
            <p:nvPr/>
          </p:nvSpPr>
          <p:spPr bwMode="auto">
            <a:xfrm>
              <a:off x="741" y="2373"/>
              <a:ext cx="103" cy="122"/>
            </a:xfrm>
            <a:custGeom>
              <a:avLst/>
              <a:gdLst>
                <a:gd name="T0" fmla="*/ 52 w 103"/>
                <a:gd name="T1" fmla="*/ 122 h 122"/>
                <a:gd name="T2" fmla="*/ 103 w 103"/>
                <a:gd name="T3" fmla="*/ 122 h 122"/>
                <a:gd name="T4" fmla="*/ 52 w 103"/>
                <a:gd name="T5" fmla="*/ 0 h 122"/>
                <a:gd name="T6" fmla="*/ 0 w 103"/>
                <a:gd name="T7" fmla="*/ 122 h 122"/>
                <a:gd name="T8" fmla="*/ 52 w 103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22">
                  <a:moveTo>
                    <a:pt x="52" y="122"/>
                  </a:moveTo>
                  <a:lnTo>
                    <a:pt x="103" y="122"/>
                  </a:lnTo>
                  <a:lnTo>
                    <a:pt x="52" y="0"/>
                  </a:lnTo>
                  <a:lnTo>
                    <a:pt x="0" y="122"/>
                  </a:lnTo>
                  <a:lnTo>
                    <a:pt x="5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8" name="Freeform 10"/>
            <p:cNvSpPr>
              <a:spLocks/>
            </p:cNvSpPr>
            <p:nvPr/>
          </p:nvSpPr>
          <p:spPr bwMode="auto">
            <a:xfrm>
              <a:off x="741" y="2557"/>
              <a:ext cx="103" cy="122"/>
            </a:xfrm>
            <a:custGeom>
              <a:avLst/>
              <a:gdLst>
                <a:gd name="T0" fmla="*/ 52 w 103"/>
                <a:gd name="T1" fmla="*/ 0 h 122"/>
                <a:gd name="T2" fmla="*/ 0 w 103"/>
                <a:gd name="T3" fmla="*/ 0 h 122"/>
                <a:gd name="T4" fmla="*/ 52 w 103"/>
                <a:gd name="T5" fmla="*/ 122 h 122"/>
                <a:gd name="T6" fmla="*/ 103 w 103"/>
                <a:gd name="T7" fmla="*/ 0 h 122"/>
                <a:gd name="T8" fmla="*/ 52 w 10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22">
                  <a:moveTo>
                    <a:pt x="52" y="0"/>
                  </a:moveTo>
                  <a:lnTo>
                    <a:pt x="0" y="0"/>
                  </a:lnTo>
                  <a:lnTo>
                    <a:pt x="52" y="122"/>
                  </a:lnTo>
                  <a:lnTo>
                    <a:pt x="10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381000" y="3581400"/>
            <a:ext cx="214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100" b="1">
                <a:solidFill>
                  <a:srgbClr val="000000"/>
                </a:solidFill>
                <a:latin typeface="Geneva" charset="0"/>
              </a:rPr>
              <a:t>c</a:t>
            </a:r>
            <a:endParaRPr lang="en-GB">
              <a:latin typeface="Times New Roman" charset="0"/>
            </a:endParaRPr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2778125" y="4495800"/>
            <a:ext cx="152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3100" b="1">
                <a:solidFill>
                  <a:srgbClr val="000000"/>
                </a:solidFill>
                <a:latin typeface="Geneva" charset="0"/>
              </a:rPr>
              <a:t>r</a:t>
            </a:r>
            <a:endParaRPr lang="en-GB">
              <a:latin typeface="Times New Roman" charset="0"/>
            </a:endParaRP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914400" y="457200"/>
            <a:ext cx="6781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habit plane</a:t>
            </a:r>
          </a:p>
          <a:p>
            <a:pPr algn="l"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orientation relationship</a:t>
            </a:r>
          </a:p>
          <a:p>
            <a:pPr algn="l"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deformation</a:t>
            </a:r>
          </a:p>
        </p:txBody>
      </p:sp>
      <p:pic>
        <p:nvPicPr>
          <p:cNvPr id="191502" name="Picture 14" descr="img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41148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60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5" name="Picture 7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865438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2624138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7" name="Picture 9" descr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419600"/>
            <a:ext cx="3332162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8" name="Picture 10" descr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5934075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9" name="Picture 11" descr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7575"/>
            <a:ext cx="2452688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0" name="Picture 12" descr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481638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1" name="Picture 13" descr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057400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4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96" y="2433688"/>
            <a:ext cx="6470845" cy="44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38057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</a:t>
            </a:r>
            <a:r>
              <a:rPr lang="en-US" sz="4400" dirty="0" smtClean="0"/>
              <a:t>andom to non-random transition</a:t>
            </a: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47651" y="1542557"/>
            <a:ext cx="7673868" cy="833548"/>
            <a:chOff x="499161" y="1818677"/>
            <a:chExt cx="7673868" cy="833548"/>
          </a:xfrm>
        </p:grpSpPr>
        <p:sp>
          <p:nvSpPr>
            <p:cNvPr id="3" name="TextBox 2"/>
            <p:cNvSpPr txBox="1"/>
            <p:nvPr/>
          </p:nvSpPr>
          <p:spPr>
            <a:xfrm>
              <a:off x="499161" y="1818677"/>
              <a:ext cx="245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random texture in austenite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4242" y="1821228"/>
              <a:ext cx="245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random ferrite texture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7948" y="1818677"/>
              <a:ext cx="245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non-random ferrite texture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767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2250"/>
            <a:ext cx="7162800" cy="64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6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221</Words>
  <Application>Microsoft Macintosh PowerPoint</Application>
  <PresentationFormat>On-screen Show (4:3)</PresentationFormat>
  <Paragraphs>57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Blank Presentation</vt:lpstr>
      <vt:lpstr>1_Blank Presentation</vt:lpstr>
      <vt:lpstr>Multiple, simultaneous, martensitic transformations  transformation texture intensities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Multiple, simultaneous, martensitic transformations  Implications on texture intensities</dc:title>
  <dc:creator>gjgh</dc:creator>
  <cp:lastModifiedBy>gjgh</cp:lastModifiedBy>
  <cp:revision>49</cp:revision>
  <dcterms:created xsi:type="dcterms:W3CDTF">2013-06-14T08:33:46Z</dcterms:created>
  <dcterms:modified xsi:type="dcterms:W3CDTF">2013-06-17T05:36:08Z</dcterms:modified>
</cp:coreProperties>
</file>